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  <p:sldMasterId id="2147483672" r:id="rId5"/>
  </p:sldMasterIdLst>
  <p:notesMasterIdLst>
    <p:notesMasterId r:id="rId22"/>
  </p:notesMasterIdLst>
  <p:sldIdLst>
    <p:sldId id="728" r:id="rId6"/>
    <p:sldId id="726" r:id="rId7"/>
    <p:sldId id="730" r:id="rId8"/>
    <p:sldId id="732" r:id="rId9"/>
    <p:sldId id="733" r:id="rId10"/>
    <p:sldId id="734" r:id="rId11"/>
    <p:sldId id="736" r:id="rId12"/>
    <p:sldId id="737" r:id="rId13"/>
    <p:sldId id="738" r:id="rId14"/>
    <p:sldId id="739" r:id="rId15"/>
    <p:sldId id="740" r:id="rId16"/>
    <p:sldId id="741" r:id="rId17"/>
    <p:sldId id="743" r:id="rId18"/>
    <p:sldId id="744" r:id="rId19"/>
    <p:sldId id="745" r:id="rId20"/>
    <p:sldId id="748" r:id="rId21"/>
  </p:sldIdLst>
  <p:sldSz cx="9144000" cy="5143500" type="screen16x9"/>
  <p:notesSz cx="6858000" cy="9144000"/>
  <p:defaultTextStyle>
    <a:defPPr>
      <a:defRPr lang="de-DE"/>
    </a:defPPr>
    <a:lvl1pPr marL="0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1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1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12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83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54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24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95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66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D9D9D9"/>
    <a:srgbClr val="A60019"/>
    <a:srgbClr val="FFFFFF"/>
    <a:srgbClr val="FF9933"/>
    <a:srgbClr val="983618"/>
    <a:srgbClr val="F81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3006" autoAdjust="0"/>
    <p:restoredTop sz="94676" autoAdjust="0"/>
  </p:normalViewPr>
  <p:slideViewPr>
    <p:cSldViewPr>
      <p:cViewPr varScale="1">
        <p:scale>
          <a:sx n="141" d="100"/>
          <a:sy n="141" d="100"/>
        </p:scale>
        <p:origin x="816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A258C-EA47-4473-97C2-73CF7018CAEF}" type="datetimeFigureOut">
              <a:rPr lang="de-DE" smtClean="0"/>
              <a:t>04.11.2019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8B6BF-C4DA-4B21-B265-22CCA7E805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510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1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1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12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83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54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24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95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66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8B6BF-C4DA-4B21-B265-22CCA7E80553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1225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7890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17488" indent="-217488" eaLnBrk="1" hangingPunct="1">
              <a:spcBef>
                <a:spcPct val="0"/>
              </a:spcBef>
            </a:pPr>
            <a:r>
              <a:rPr lang="de-DE" b="1" dirty="0" smtClean="0">
                <a:latin typeface="Opel Sans Condensed" charset="0"/>
                <a:ea typeface="MS PGothic" charset="0"/>
              </a:rPr>
              <a:t>Opel/</a:t>
            </a:r>
            <a:r>
              <a:rPr lang="de-DE" b="1" dirty="0" err="1" smtClean="0">
                <a:latin typeface="Opel Sans Condensed" charset="0"/>
                <a:ea typeface="MS PGothic" charset="0"/>
              </a:rPr>
              <a:t>Vauxhall</a:t>
            </a:r>
            <a:endParaRPr lang="de-DE" b="1" dirty="0" smtClean="0">
              <a:latin typeface="Opel Sans Condensed" charset="0"/>
              <a:ea typeface="MS PGothic" charset="0"/>
            </a:endParaRPr>
          </a:p>
          <a:p>
            <a:pPr marL="217488" indent="-217488" eaLnBrk="1" hangingPunct="1">
              <a:spcBef>
                <a:spcPct val="0"/>
              </a:spcBef>
            </a:pPr>
            <a:endParaRPr lang="de-DE" dirty="0" smtClean="0">
              <a:latin typeface="Opel Sans Condensed" charset="0"/>
              <a:ea typeface="MS PGothic" charset="0"/>
            </a:endParaRPr>
          </a:p>
          <a:p>
            <a:pPr marL="217488" indent="-217488" eaLnBrk="1" hangingPunct="1">
              <a:spcBef>
                <a:spcPct val="0"/>
              </a:spcBef>
              <a:buFontTx/>
              <a:buChar char="•"/>
            </a:pPr>
            <a:r>
              <a:rPr lang="de-DE" dirty="0" smtClean="0">
                <a:latin typeface="Opel Sans Condensed" charset="0"/>
                <a:ea typeface="MS PGothic" charset="0"/>
              </a:rPr>
              <a:t>10 </a:t>
            </a:r>
            <a:r>
              <a:rPr lang="de-DE" dirty="0">
                <a:latin typeface="Opel Sans Condensed" charset="0"/>
                <a:ea typeface="MS PGothic" charset="0"/>
              </a:rPr>
              <a:t>Fertigungsstätten</a:t>
            </a:r>
          </a:p>
          <a:p>
            <a:pPr marL="608013" lvl="1" indent="-169863" eaLnBrk="1" hangingPunct="1">
              <a:spcBef>
                <a:spcPct val="0"/>
              </a:spcBef>
              <a:buFontTx/>
              <a:buChar char="•"/>
            </a:pPr>
            <a:r>
              <a:rPr lang="de-DE" dirty="0">
                <a:latin typeface="Opel Sans Condensed" charset="0"/>
                <a:ea typeface="MS PGothic" charset="0"/>
              </a:rPr>
              <a:t>3 Werke in Deutschland: Eisenach, Kaiserslautern, Rüsselsheim</a:t>
            </a:r>
          </a:p>
          <a:p>
            <a:pPr marL="608013" lvl="1" indent="-169863" eaLnBrk="1" hangingPunct="1">
              <a:spcBef>
                <a:spcPct val="0"/>
              </a:spcBef>
              <a:buFontTx/>
              <a:buChar char="•"/>
            </a:pPr>
            <a:r>
              <a:rPr lang="de-DE" dirty="0">
                <a:latin typeface="Opel Sans Condensed" charset="0"/>
                <a:ea typeface="MS PGothic" charset="0"/>
              </a:rPr>
              <a:t>7 Werke im europäischen Ausland: </a:t>
            </a:r>
            <a:r>
              <a:rPr lang="de-DE" dirty="0" err="1">
                <a:latin typeface="Opel Sans Condensed" charset="0"/>
                <a:ea typeface="MS PGothic" charset="0"/>
              </a:rPr>
              <a:t>Ellesmere</a:t>
            </a:r>
            <a:r>
              <a:rPr lang="de-DE" dirty="0">
                <a:latin typeface="Opel Sans Condensed" charset="0"/>
                <a:ea typeface="MS PGothic" charset="0"/>
              </a:rPr>
              <a:t> Port und Luton (Großbritannien), Wien-</a:t>
            </a:r>
            <a:r>
              <a:rPr lang="de-DE" dirty="0" err="1">
                <a:latin typeface="Opel Sans Condensed" charset="0"/>
                <a:ea typeface="MS PGothic" charset="0"/>
              </a:rPr>
              <a:t>Aspern</a:t>
            </a:r>
            <a:r>
              <a:rPr lang="de-DE" dirty="0">
                <a:latin typeface="Opel Sans Condensed" charset="0"/>
                <a:ea typeface="MS PGothic" charset="0"/>
              </a:rPr>
              <a:t> (Österreich), </a:t>
            </a:r>
            <a:r>
              <a:rPr lang="de-DE" dirty="0" err="1">
                <a:latin typeface="Opel Sans Condensed" charset="0"/>
                <a:ea typeface="MS PGothic" charset="0"/>
              </a:rPr>
              <a:t>Gleiwitz</a:t>
            </a:r>
            <a:r>
              <a:rPr lang="de-DE" dirty="0">
                <a:latin typeface="Opel Sans Condensed" charset="0"/>
                <a:ea typeface="MS PGothic" charset="0"/>
              </a:rPr>
              <a:t> und Tychy (Polen), Saragossa (Spanien), </a:t>
            </a:r>
            <a:r>
              <a:rPr lang="de-DE" dirty="0" err="1">
                <a:latin typeface="Opel Sans Condensed" charset="0"/>
                <a:ea typeface="MS PGothic" charset="0"/>
              </a:rPr>
              <a:t>Szentgotthárd</a:t>
            </a:r>
            <a:r>
              <a:rPr lang="de-DE" dirty="0">
                <a:latin typeface="Opel Sans Condensed" charset="0"/>
                <a:ea typeface="MS PGothic" charset="0"/>
              </a:rPr>
              <a:t> (Ungarn)</a:t>
            </a:r>
          </a:p>
          <a:p>
            <a:pPr marL="217488" indent="-217488" eaLnBrk="1" hangingPunct="1">
              <a:spcBef>
                <a:spcPct val="0"/>
              </a:spcBef>
              <a:buFontTx/>
              <a:buChar char="•"/>
            </a:pPr>
            <a:endParaRPr lang="de-DE" dirty="0">
              <a:latin typeface="Opel Sans Condensed" charset="0"/>
              <a:ea typeface="MS PGothic" charset="0"/>
            </a:endParaRPr>
          </a:p>
          <a:p>
            <a:pPr marL="217488" indent="-217488" eaLnBrk="1" hangingPunct="1">
              <a:spcBef>
                <a:spcPct val="0"/>
              </a:spcBef>
              <a:buFontTx/>
              <a:buChar char="•"/>
            </a:pPr>
            <a:r>
              <a:rPr lang="de-DE" dirty="0">
                <a:latin typeface="Opel Sans Condensed" charset="0"/>
                <a:ea typeface="MS PGothic" charset="0"/>
              </a:rPr>
              <a:t>Internationales Technisches </a:t>
            </a:r>
            <a:r>
              <a:rPr lang="de-DE" dirty="0" smtClean="0">
                <a:latin typeface="Opel Sans Condensed" charset="0"/>
                <a:ea typeface="MS PGothic" charset="0"/>
              </a:rPr>
              <a:t>Entwicklungszentrum und Designzentrum in </a:t>
            </a:r>
            <a:r>
              <a:rPr lang="de-DE" dirty="0">
                <a:latin typeface="Opel Sans Condensed" charset="0"/>
                <a:ea typeface="MS PGothic" charset="0"/>
              </a:rPr>
              <a:t>Rüsselsheim </a:t>
            </a:r>
          </a:p>
          <a:p>
            <a:pPr marL="217488" indent="-217488" eaLnBrk="1" hangingPunct="1">
              <a:spcBef>
                <a:spcPct val="0"/>
              </a:spcBef>
              <a:buFontTx/>
              <a:buChar char="•"/>
            </a:pPr>
            <a:r>
              <a:rPr lang="de-DE" dirty="0" smtClean="0">
                <a:latin typeface="Opel Sans Condensed" charset="0"/>
                <a:ea typeface="MS PGothic" charset="0"/>
              </a:rPr>
              <a:t>Testzentrum </a:t>
            </a:r>
            <a:r>
              <a:rPr lang="de-DE" dirty="0">
                <a:latin typeface="Opel Sans Condensed" charset="0"/>
                <a:ea typeface="MS PGothic" charset="0"/>
              </a:rPr>
              <a:t>in Rodgau-Dudenhofen (Hessen</a:t>
            </a:r>
            <a:r>
              <a:rPr lang="de-DE" dirty="0" smtClean="0">
                <a:latin typeface="Opel Sans Condensed" charset="0"/>
                <a:ea typeface="MS PGothic" charset="0"/>
              </a:rPr>
              <a:t>)</a:t>
            </a:r>
            <a:endParaRPr lang="de-DE" dirty="0">
              <a:latin typeface="Opel Sans Condensed" charset="0"/>
              <a:ea typeface="MS PGothic" charset="0"/>
            </a:endParaRPr>
          </a:p>
        </p:txBody>
      </p:sp>
      <p:sp>
        <p:nvSpPr>
          <p:cNvPr id="37891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Opel Sans Condensed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Opel Sans Condensed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Opel Sans Condensed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Opel Sans Condensed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Opel Sans Condensed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Opel Sans Condensed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Opel Sans Condensed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Opel Sans Condensed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Opel Sans Condensed" charset="0"/>
                <a:ea typeface="MS PGothic" charset="0"/>
                <a:cs typeface="MS PGothic" charset="0"/>
              </a:defRPr>
            </a:lvl9pPr>
          </a:lstStyle>
          <a:p>
            <a:fld id="{18A3FF07-AB5A-6642-8A2E-CE516ED90064}" type="slidenum">
              <a:rPr lang="de-DE" sz="1200">
                <a:solidFill>
                  <a:prstClr val="black"/>
                </a:solidFill>
                <a:latin typeface="Calibri" charset="0"/>
              </a:rPr>
              <a:pPr/>
              <a:t>2</a:t>
            </a:fld>
            <a:endParaRPr lang="de-DE" sz="1200">
              <a:solidFill>
                <a:prstClr val="black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436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8B6BF-C4DA-4B21-B265-22CCA7E80553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4820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8B6BF-C4DA-4B21-B265-22CCA7E80553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7986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:\@Becker\UK und IK\PPTs\Standardpräsentation\2017\Juli\304659Opel-Logo_RGB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059582"/>
            <a:ext cx="3600450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98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r Verbinder 6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Bildplatzhalter 13"/>
          <p:cNvSpPr>
            <a:spLocks noGrp="1"/>
          </p:cNvSpPr>
          <p:nvPr>
            <p:ph type="pic" sz="quarter" idx="17"/>
          </p:nvPr>
        </p:nvSpPr>
        <p:spPr>
          <a:xfrm>
            <a:off x="2339752" y="1131590"/>
            <a:ext cx="3312344" cy="2736304"/>
          </a:xfrm>
        </p:spPr>
        <p:txBody>
          <a:bodyPr rtlCol="0">
            <a:normAutofit/>
          </a:bodyPr>
          <a:lstStyle/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19" name="Textplatzhalter 16"/>
          <p:cNvSpPr>
            <a:spLocks noGrp="1"/>
          </p:cNvSpPr>
          <p:nvPr>
            <p:ph type="body" sz="quarter" idx="19"/>
          </p:nvPr>
        </p:nvSpPr>
        <p:spPr>
          <a:xfrm>
            <a:off x="2339728" y="3867745"/>
            <a:ext cx="3312344" cy="432197"/>
          </a:xfrm>
        </p:spPr>
        <p:txBody>
          <a:bodyPr>
            <a:noAutofit/>
          </a:bodyPr>
          <a:lstStyle>
            <a:lvl1pPr>
              <a:buNone/>
              <a:defRPr sz="1400"/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2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05B3BA1-5D8E-D44B-863C-E2C875B0658B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8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70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5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Diagrammplatzhalter 11"/>
          <p:cNvSpPr>
            <a:spLocks noGrp="1"/>
          </p:cNvSpPr>
          <p:nvPr>
            <p:ph type="chart" sz="quarter" idx="16"/>
          </p:nvPr>
        </p:nvSpPr>
        <p:spPr>
          <a:xfrm>
            <a:off x="755650" y="1131590"/>
            <a:ext cx="6624638" cy="3060601"/>
          </a:xfrm>
        </p:spPr>
        <p:txBody>
          <a:bodyPr rtlCol="0">
            <a:normAutofit/>
          </a:bodyPr>
          <a:lstStyle/>
          <a:p>
            <a:pPr lvl="0"/>
            <a:r>
              <a:rPr lang="de-DE" noProof="0" smtClean="0"/>
              <a:t>Diagramm durch Klicken auf Symbol hinzufügen</a:t>
            </a:r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7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84683E7-3DA7-DB47-881C-6AD8AC02B25E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963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5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3" name="Tabellenplatzhalter 12"/>
          <p:cNvSpPr>
            <a:spLocks noGrp="1"/>
          </p:cNvSpPr>
          <p:nvPr>
            <p:ph type="tbl" sz="quarter" idx="16"/>
          </p:nvPr>
        </p:nvSpPr>
        <p:spPr>
          <a:xfrm>
            <a:off x="755651" y="1131590"/>
            <a:ext cx="6696075" cy="3060601"/>
          </a:xfrm>
        </p:spPr>
        <p:txBody>
          <a:bodyPr rtlCol="0">
            <a:normAutofit/>
          </a:bodyPr>
          <a:lstStyle/>
          <a:p>
            <a:pPr lvl="0"/>
            <a:r>
              <a:rPr lang="de-DE" noProof="0" smtClean="0"/>
              <a:t>Tabelle durch Klicken auf Symbol hinzufügen</a:t>
            </a:r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7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F3CEFAF-0AE5-7541-A76A-F6879323EA03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02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16"/>
          <p:cNvSpPr>
            <a:spLocks noGrp="1"/>
          </p:cNvSpPr>
          <p:nvPr>
            <p:ph type="body" sz="quarter" idx="13"/>
          </p:nvPr>
        </p:nvSpPr>
        <p:spPr>
          <a:xfrm>
            <a:off x="450001" y="419748"/>
            <a:ext cx="3143379" cy="349702"/>
          </a:xfrm>
          <a:solidFill>
            <a:schemeClr val="accent1"/>
          </a:solidFill>
        </p:spPr>
        <p:txBody>
          <a:bodyPr wrap="none" lIns="108000" tIns="36000" rIns="252000" bIns="36000">
            <a:spAutoFit/>
          </a:bodyPr>
          <a:lstStyle>
            <a:lvl1pPr>
              <a:buNone/>
              <a:defRPr sz="1800" b="1"/>
            </a:lvl1pPr>
            <a:lvl2pPr>
              <a:buNone/>
              <a:defRPr sz="2000" b="1" baseline="0"/>
            </a:lvl2pPr>
            <a:lvl3pPr>
              <a:buNone/>
              <a:defRPr sz="20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1" name="Textplatzhalter 18"/>
          <p:cNvSpPr>
            <a:spLocks noGrp="1"/>
          </p:cNvSpPr>
          <p:nvPr>
            <p:ph type="body" sz="quarter" idx="11"/>
          </p:nvPr>
        </p:nvSpPr>
        <p:spPr>
          <a:xfrm>
            <a:off x="450000" y="928800"/>
            <a:ext cx="7635600" cy="1074600"/>
          </a:xfrm>
        </p:spPr>
        <p:txBody>
          <a:bodyPr lIns="0" tIns="252000" rIns="0" bIns="252000">
            <a:noAutofit/>
          </a:bodyPr>
          <a:lstStyle>
            <a:lvl1pPr>
              <a:buNone/>
              <a:defRPr sz="4000" b="1" cap="all" baseline="0">
                <a:solidFill>
                  <a:schemeClr val="accent1"/>
                </a:solidFill>
              </a:defRPr>
            </a:lvl1pPr>
            <a:lvl2pPr>
              <a:buNone/>
              <a:defRPr sz="6000" b="1"/>
            </a:lvl2pPr>
            <a:lvl3pPr>
              <a:buNone/>
              <a:defRPr sz="6000" b="1"/>
            </a:lvl3pPr>
            <a:lvl4pPr>
              <a:buNone/>
              <a:defRPr sz="6000" b="1"/>
            </a:lvl4pPr>
            <a:lvl5pPr>
              <a:buNone/>
              <a:defRPr sz="6000" b="1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4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de-DE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6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458" y="4357506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955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Leer gra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rgbClr val="000000">
                  <a:lumMod val="75000"/>
                  <a:lumOff val="25000"/>
                </a:srgbClr>
              </a:gs>
              <a:gs pos="85000">
                <a:sysClr val="windowText" lastClr="000000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lIns="34290" tIns="17145" rIns="34290" bIns="17145" rtlCol="0"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700" kern="0">
              <a:solidFill>
                <a:sysClr val="window" lastClr="FFFFFF"/>
              </a:solidFill>
              <a:ea typeface="MS PGothic" charset="0"/>
            </a:endParaRPr>
          </a:p>
        </p:txBody>
      </p:sp>
      <p:sp>
        <p:nvSpPr>
          <p:cNvPr id="2" name="Titel 8"/>
          <p:cNvSpPr>
            <a:spLocks noGrp="1"/>
          </p:cNvSpPr>
          <p:nvPr>
            <p:ph type="title" hasCustomPrompt="1"/>
          </p:nvPr>
        </p:nvSpPr>
        <p:spPr>
          <a:xfrm>
            <a:off x="457200" y="1838681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>
              <a:defRPr sz="3600" b="0" i="0">
                <a:solidFill>
                  <a:srgbClr val="FFFFFF"/>
                </a:solidFill>
                <a:latin typeface="Opel Sans Condensed Carline"/>
                <a:cs typeface="Opel Sans Condensed Carline"/>
              </a:defRPr>
            </a:lvl1pPr>
          </a:lstStyle>
          <a:p>
            <a:r>
              <a:rPr lang="en-GB" noProof="0"/>
              <a:t>Titel</a:t>
            </a:r>
          </a:p>
        </p:txBody>
      </p:sp>
      <p:sp>
        <p:nvSpPr>
          <p:cNvPr id="3" name="Inhaltsplatzhalter 10"/>
          <p:cNvSpPr>
            <a:spLocks noGrp="1"/>
          </p:cNvSpPr>
          <p:nvPr>
            <p:ph sz="quarter" idx="10" hasCustomPrompt="1"/>
          </p:nvPr>
        </p:nvSpPr>
        <p:spPr>
          <a:xfrm>
            <a:off x="457200" y="2866950"/>
            <a:ext cx="8229600" cy="1965665"/>
          </a:xfrm>
          <a:prstGeom prst="rect">
            <a:avLst/>
          </a:prstGeom>
        </p:spPr>
        <p:txBody>
          <a:bodyPr vert="horz"/>
          <a:lstStyle>
            <a:lvl1pPr>
              <a:defRPr sz="1400" b="0" i="0">
                <a:solidFill>
                  <a:srgbClr val="FFFFFF"/>
                </a:solidFill>
                <a:latin typeface="Opel Sans Condensed"/>
                <a:cs typeface="Opel Sans Condensed"/>
              </a:defRPr>
            </a:lvl1pPr>
            <a:lvl2pPr>
              <a:defRPr>
                <a:latin typeface="Andale Mono"/>
                <a:cs typeface="Andale Mono"/>
              </a:defRPr>
            </a:lvl2pPr>
            <a:lvl3pPr>
              <a:defRPr>
                <a:latin typeface="Andale Mono"/>
                <a:cs typeface="Andale Mono"/>
              </a:defRPr>
            </a:lvl3pPr>
            <a:lvl4pPr>
              <a:defRPr>
                <a:latin typeface="Andale Mono"/>
                <a:cs typeface="Andale Mono"/>
              </a:defRPr>
            </a:lvl4pPr>
            <a:lvl5pPr>
              <a:defRPr>
                <a:latin typeface="Andale Mono"/>
                <a:cs typeface="Andale Mono"/>
              </a:defRPr>
            </a:lvl5pPr>
          </a:lstStyle>
          <a:p>
            <a:pPr lvl="0"/>
            <a:r>
              <a:rPr lang="en-GB" noProof="0"/>
              <a:t>Undertitle</a:t>
            </a:r>
          </a:p>
        </p:txBody>
      </p:sp>
      <p:sp>
        <p:nvSpPr>
          <p:cNvPr id="4" name="Inhaltsplatzhalter 10"/>
          <p:cNvSpPr>
            <a:spLocks noGrp="1"/>
          </p:cNvSpPr>
          <p:nvPr>
            <p:ph sz="quarter" idx="11" hasCustomPrompt="1"/>
          </p:nvPr>
        </p:nvSpPr>
        <p:spPr>
          <a:xfrm>
            <a:off x="457200" y="1456613"/>
            <a:ext cx="8229600" cy="341307"/>
          </a:xfrm>
          <a:prstGeom prst="rect">
            <a:avLst/>
          </a:prstGeom>
        </p:spPr>
        <p:txBody>
          <a:bodyPr vert="horz"/>
          <a:lstStyle>
            <a:lvl1pPr>
              <a:defRPr sz="1200" b="0" i="0">
                <a:solidFill>
                  <a:srgbClr val="FFFFFF"/>
                </a:solidFill>
                <a:latin typeface="Opel Sans Condensed"/>
                <a:cs typeface="Opel Sans Condensed"/>
              </a:defRPr>
            </a:lvl1pPr>
            <a:lvl2pPr>
              <a:defRPr>
                <a:latin typeface="Andale Mono"/>
                <a:cs typeface="Andale Mono"/>
              </a:defRPr>
            </a:lvl2pPr>
            <a:lvl3pPr>
              <a:defRPr>
                <a:latin typeface="Andale Mono"/>
                <a:cs typeface="Andale Mono"/>
              </a:defRPr>
            </a:lvl3pPr>
            <a:lvl4pPr>
              <a:defRPr>
                <a:latin typeface="Andale Mono"/>
                <a:cs typeface="Andale Mono"/>
              </a:defRPr>
            </a:lvl4pPr>
            <a:lvl5pPr>
              <a:defRPr>
                <a:latin typeface="Andale Mono"/>
                <a:cs typeface="Andale Mono"/>
              </a:defRPr>
            </a:lvl5pPr>
          </a:lstStyle>
          <a:p>
            <a:pPr lvl="0"/>
            <a:r>
              <a:rPr lang="en-GB" noProof="0" dirty="0"/>
              <a:t>Where and when</a:t>
            </a:r>
          </a:p>
        </p:txBody>
      </p:sp>
    </p:spTree>
    <p:extLst>
      <p:ext uri="{BB962C8B-B14F-4D97-AF65-F5344CB8AC3E}">
        <p14:creationId xmlns:p14="http://schemas.microsoft.com/office/powerpoint/2010/main" val="149773629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:\@Becker\UK und IK\PPTs\Standardpräsentation\2017\Juli\304659Opel-Logo_RGB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059582"/>
            <a:ext cx="3600450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646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>
            <a:spLocks noChangeArrowheads="1"/>
          </p:cNvSpPr>
          <p:nvPr userDrawn="1"/>
        </p:nvSpPr>
        <p:spPr bwMode="auto">
          <a:xfrm>
            <a:off x="449263" y="4768850"/>
            <a:ext cx="6051550" cy="1539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000" smtClean="0">
                <a:solidFill>
                  <a:prstClr val="black"/>
                </a:solidFill>
              </a:rPr>
              <a:t>www.opel.com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0"/>
          </p:nvPr>
        </p:nvSpPr>
        <p:spPr>
          <a:xfrm>
            <a:off x="450000" y="2468368"/>
            <a:ext cx="3552017" cy="349702"/>
          </a:xfrm>
          <a:solidFill>
            <a:schemeClr val="accent1"/>
          </a:solidFill>
        </p:spPr>
        <p:txBody>
          <a:bodyPr wrap="none" lIns="108000" tIns="36000" rIns="252000" bIns="36000">
            <a:spAutoFit/>
          </a:bodyPr>
          <a:lstStyle>
            <a:lvl1pPr>
              <a:buNone/>
              <a:defRPr sz="1800" b="1" baseline="0"/>
            </a:lvl1pPr>
            <a:lvl2pPr>
              <a:buNone/>
              <a:defRPr sz="2000" b="1" baseline="0"/>
            </a:lvl2pPr>
            <a:lvl3pPr>
              <a:buNone/>
              <a:defRPr sz="20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1"/>
          </p:nvPr>
        </p:nvSpPr>
        <p:spPr>
          <a:xfrm>
            <a:off x="450000" y="1380268"/>
            <a:ext cx="7635600" cy="1074600"/>
          </a:xfrm>
        </p:spPr>
        <p:txBody>
          <a:bodyPr lIns="0" tIns="252000" rIns="0" bIns="252000">
            <a:noAutofit/>
          </a:bodyPr>
          <a:lstStyle>
            <a:lvl1pPr>
              <a:buNone/>
              <a:defRPr sz="4000" b="1" cap="all" baseline="0">
                <a:solidFill>
                  <a:schemeClr val="accent1"/>
                </a:solidFill>
              </a:defRPr>
            </a:lvl1pPr>
            <a:lvl2pPr>
              <a:buNone/>
              <a:defRPr sz="6000" b="1"/>
            </a:lvl2pPr>
            <a:lvl3pPr>
              <a:buNone/>
              <a:defRPr sz="6000" b="1"/>
            </a:lvl3pPr>
            <a:lvl4pPr>
              <a:buNone/>
              <a:defRPr sz="6000" b="1"/>
            </a:lvl4pPr>
            <a:lvl5pPr>
              <a:buNone/>
              <a:defRPr sz="6000" b="1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4" name="Textplatzhalter 23"/>
          <p:cNvSpPr>
            <a:spLocks noGrp="1"/>
          </p:cNvSpPr>
          <p:nvPr>
            <p:ph type="body" sz="quarter" idx="13"/>
          </p:nvPr>
        </p:nvSpPr>
        <p:spPr>
          <a:xfrm>
            <a:off x="442800" y="3380968"/>
            <a:ext cx="6051600" cy="934200"/>
          </a:xfrm>
        </p:spPr>
        <p:txBody>
          <a:bodyPr lIns="0" tIns="0" rIns="0" bIns="0">
            <a:noAutofit/>
          </a:bodyPr>
          <a:lstStyle>
            <a:lvl1pPr>
              <a:buNone/>
              <a:defRPr sz="1600" baseline="0">
                <a:solidFill>
                  <a:schemeClr val="tx1"/>
                </a:solidFill>
              </a:defRPr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0" name="Textplatzhalter 23"/>
          <p:cNvSpPr>
            <a:spLocks noGrp="1"/>
          </p:cNvSpPr>
          <p:nvPr>
            <p:ph type="body" sz="quarter" idx="14"/>
          </p:nvPr>
        </p:nvSpPr>
        <p:spPr>
          <a:xfrm>
            <a:off x="450000" y="3054268"/>
            <a:ext cx="6051600" cy="321300"/>
          </a:xfrm>
        </p:spPr>
        <p:txBody>
          <a:bodyPr lIns="0" tIns="0" rIns="0" bIns="0">
            <a:normAutofit/>
          </a:bodyPr>
          <a:lstStyle>
            <a:lvl1pPr>
              <a:buNone/>
              <a:defRPr sz="1800" baseline="0">
                <a:solidFill>
                  <a:schemeClr val="tx1"/>
                </a:solidFill>
              </a:defRPr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pic>
        <p:nvPicPr>
          <p:cNvPr id="8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80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5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>
          <a:xfrm>
            <a:off x="450000" y="987574"/>
            <a:ext cx="8229600" cy="2936216"/>
          </a:xfrm>
        </p:spPr>
        <p:txBody>
          <a:bodyPr lIns="0" tIns="0" rIns="0" bIns="0"/>
          <a:lstStyle>
            <a:lvl1pPr marL="514350" indent="-514350">
              <a:buClr>
                <a:schemeClr val="accent1"/>
              </a:buClr>
              <a:buFont typeface="+mj-lt"/>
              <a:buAutoNum type="arabicPeriod"/>
              <a:defRPr sz="2000" b="1"/>
            </a:lvl1pPr>
            <a:lvl2pPr marL="971550" indent="-514350">
              <a:buClr>
                <a:schemeClr val="accent1"/>
              </a:buClr>
              <a:buFont typeface="+mj-lt"/>
              <a:buAutoNum type="arabicPeriod"/>
              <a:defRPr sz="1800"/>
            </a:lvl2pPr>
            <a:lvl3pPr marL="1371600" indent="-457200">
              <a:buClr>
                <a:schemeClr val="accent1"/>
              </a:buClr>
              <a:buFont typeface="+mj-lt"/>
              <a:buAutoNum type="arabicPeriod"/>
              <a:defRPr/>
            </a:lvl3pPr>
            <a:lvl4pPr marL="1828800" indent="-457200">
              <a:buClr>
                <a:schemeClr val="accent1"/>
              </a:buClr>
              <a:buFont typeface="+mj-lt"/>
              <a:buAutoNum type="arabicPeriod"/>
              <a:defRPr/>
            </a:lvl4pPr>
            <a:lvl5pPr marL="2286000" indent="-457200">
              <a:buClr>
                <a:schemeClr val="accent1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190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89EC492-6C81-294A-A98F-010BF8E11E4C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236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5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8" name="Textplatzhalter 15"/>
          <p:cNvSpPr>
            <a:spLocks noGrp="1"/>
          </p:cNvSpPr>
          <p:nvPr>
            <p:ph type="body" sz="quarter" idx="13"/>
          </p:nvPr>
        </p:nvSpPr>
        <p:spPr>
          <a:xfrm>
            <a:off x="450000" y="1131590"/>
            <a:ext cx="8280000" cy="2891410"/>
          </a:xfrm>
        </p:spPr>
        <p:txBody>
          <a:bodyPr lIns="0" tIns="0" rIns="0" bIns="0"/>
          <a:lstStyle>
            <a:lvl1pPr marL="514350" indent="-514350">
              <a:buClr>
                <a:schemeClr val="accent1"/>
              </a:buClr>
              <a:buFont typeface="Arial" pitchFamily="34" charset="0"/>
              <a:buChar char="•"/>
              <a:defRPr sz="2000" b="0" baseline="0"/>
            </a:lvl1pPr>
            <a:lvl2pPr marL="514800" indent="-431800">
              <a:buClr>
                <a:schemeClr val="accent1"/>
              </a:buClr>
              <a:buFont typeface="+mj-lt"/>
              <a:buNone/>
              <a:defRPr sz="1800"/>
            </a:lvl2pPr>
            <a:lvl3pPr marL="1371600" indent="-457200">
              <a:buClr>
                <a:schemeClr val="accent1"/>
              </a:buClr>
              <a:buFont typeface="Arial" pitchFamily="34" charset="0"/>
              <a:buChar char="•"/>
              <a:defRPr sz="1800"/>
            </a:lvl3pPr>
            <a:lvl4pPr marL="1828800" indent="-457200">
              <a:buClr>
                <a:schemeClr val="accent1"/>
              </a:buClr>
              <a:buFont typeface="Arial" pitchFamily="34" charset="0"/>
              <a:buChar char="•"/>
              <a:defRPr sz="1600"/>
            </a:lvl4pPr>
            <a:lvl5pPr marL="182880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	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endParaRPr lang="de-DE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F1BD2CC-7933-2A49-94B2-D746753C27F4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37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Highlighted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8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8" name="Textplatzhalter 15"/>
          <p:cNvSpPr>
            <a:spLocks noGrp="1"/>
          </p:cNvSpPr>
          <p:nvPr>
            <p:ph type="body" sz="quarter" idx="13"/>
          </p:nvPr>
        </p:nvSpPr>
        <p:spPr>
          <a:xfrm>
            <a:off x="450000" y="1131590"/>
            <a:ext cx="8280000" cy="3240360"/>
          </a:xfrm>
        </p:spPr>
        <p:txBody>
          <a:bodyPr lIns="0" tIns="0" rIns="0" bIns="0"/>
          <a:lstStyle>
            <a:lvl1pPr marL="514350" indent="-514350">
              <a:buClr>
                <a:schemeClr val="accent1"/>
              </a:buClr>
              <a:buFont typeface="Arial" pitchFamily="34" charset="0"/>
              <a:buChar char="•"/>
              <a:defRPr sz="2000" b="0" baseline="0"/>
            </a:lvl1pPr>
            <a:lvl2pPr marL="971550" indent="-514350">
              <a:buClr>
                <a:schemeClr val="accent1"/>
              </a:buClr>
              <a:buFont typeface="+mj-lt"/>
              <a:buNone/>
              <a:defRPr sz="1800"/>
            </a:lvl2pPr>
            <a:lvl3pPr marL="1371600" indent="-457200">
              <a:buClr>
                <a:schemeClr val="accent1"/>
              </a:buClr>
              <a:buFont typeface="Arial" pitchFamily="34" charset="0"/>
              <a:buChar char="•"/>
              <a:defRPr sz="1800"/>
            </a:lvl3pPr>
            <a:lvl4pPr marL="1828800" indent="-457200">
              <a:buClr>
                <a:schemeClr val="accent1"/>
              </a:buClr>
              <a:buFont typeface="Arial" pitchFamily="34" charset="0"/>
              <a:buChar char="•"/>
              <a:defRPr sz="1600"/>
            </a:lvl4pPr>
            <a:lvl5pPr marL="2286000" indent="-457200">
              <a:buClr>
                <a:schemeClr val="accent1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0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57200" y="3260930"/>
            <a:ext cx="3913200" cy="1109700"/>
          </a:xfrm>
          <a:solidFill>
            <a:schemeClr val="tx1"/>
          </a:solidFill>
        </p:spPr>
        <p:txBody>
          <a:bodyPr lIns="108000" tIns="36000" rIns="108000" bIns="36000">
            <a:noAutofit/>
          </a:bodyPr>
          <a:lstStyle>
            <a:lvl1pPr>
              <a:buNone/>
              <a:defRPr sz="2000" baseline="0">
                <a:solidFill>
                  <a:schemeClr val="bg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12"/>
          <p:cNvSpPr>
            <a:spLocks noGrp="1"/>
          </p:cNvSpPr>
          <p:nvPr>
            <p:ph type="body" sz="quarter" idx="17"/>
          </p:nvPr>
        </p:nvSpPr>
        <p:spPr>
          <a:xfrm>
            <a:off x="4788024" y="3262250"/>
            <a:ext cx="3913200" cy="1109700"/>
          </a:xfrm>
          <a:solidFill>
            <a:schemeClr val="accent1"/>
          </a:solidFill>
        </p:spPr>
        <p:txBody>
          <a:bodyPr lIns="108000" tIns="36000" rIns="108000" bIns="36000">
            <a:noAutofit/>
          </a:bodyPr>
          <a:lstStyle>
            <a:lvl1pPr>
              <a:buNone/>
              <a:defRPr sz="2000" baseline="0">
                <a:solidFill>
                  <a:schemeClr val="tx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8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217638C-7B87-EA4B-8D73-54ADCDCB5714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11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02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>
            <a:spLocks noChangeArrowheads="1"/>
          </p:cNvSpPr>
          <p:nvPr userDrawn="1"/>
        </p:nvSpPr>
        <p:spPr bwMode="auto">
          <a:xfrm>
            <a:off x="449263" y="4768850"/>
            <a:ext cx="6051550" cy="1539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l Sans Condensed" pitchFamily="34" charset="0"/>
                <a:ea typeface="MS PGothic" pitchFamily="34" charset="-128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000" dirty="0" smtClean="0">
                <a:solidFill>
                  <a:prstClr val="black"/>
                </a:solidFill>
              </a:rPr>
              <a:t>www.opel.com - www.ispredict.com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0"/>
          </p:nvPr>
        </p:nvSpPr>
        <p:spPr>
          <a:xfrm>
            <a:off x="450000" y="2468368"/>
            <a:ext cx="3552017" cy="349702"/>
          </a:xfrm>
          <a:solidFill>
            <a:schemeClr val="accent1"/>
          </a:solidFill>
        </p:spPr>
        <p:txBody>
          <a:bodyPr wrap="none" lIns="108000" tIns="36000" rIns="252000" bIns="36000">
            <a:spAutoFit/>
          </a:bodyPr>
          <a:lstStyle>
            <a:lvl1pPr>
              <a:buNone/>
              <a:defRPr sz="1800" b="1" baseline="0"/>
            </a:lvl1pPr>
            <a:lvl2pPr>
              <a:buNone/>
              <a:defRPr sz="2000" b="1" baseline="0"/>
            </a:lvl2pPr>
            <a:lvl3pPr>
              <a:buNone/>
              <a:defRPr sz="20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1"/>
          </p:nvPr>
        </p:nvSpPr>
        <p:spPr>
          <a:xfrm>
            <a:off x="450000" y="1380268"/>
            <a:ext cx="7635600" cy="1074600"/>
          </a:xfrm>
        </p:spPr>
        <p:txBody>
          <a:bodyPr lIns="0" tIns="252000" rIns="0" bIns="252000">
            <a:noAutofit/>
          </a:bodyPr>
          <a:lstStyle>
            <a:lvl1pPr>
              <a:buNone/>
              <a:defRPr sz="4000" b="1" cap="all" baseline="0">
                <a:solidFill>
                  <a:schemeClr val="accent1"/>
                </a:solidFill>
              </a:defRPr>
            </a:lvl1pPr>
            <a:lvl2pPr>
              <a:buNone/>
              <a:defRPr sz="6000" b="1"/>
            </a:lvl2pPr>
            <a:lvl3pPr>
              <a:buNone/>
              <a:defRPr sz="6000" b="1"/>
            </a:lvl3pPr>
            <a:lvl4pPr>
              <a:buNone/>
              <a:defRPr sz="6000" b="1"/>
            </a:lvl4pPr>
            <a:lvl5pPr>
              <a:buNone/>
              <a:defRPr sz="6000" b="1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4" name="Textplatzhalter 23"/>
          <p:cNvSpPr>
            <a:spLocks noGrp="1"/>
          </p:cNvSpPr>
          <p:nvPr>
            <p:ph type="body" sz="quarter" idx="13"/>
          </p:nvPr>
        </p:nvSpPr>
        <p:spPr>
          <a:xfrm>
            <a:off x="442800" y="3380968"/>
            <a:ext cx="6051600" cy="934200"/>
          </a:xfrm>
        </p:spPr>
        <p:txBody>
          <a:bodyPr lIns="0" tIns="0" rIns="0" bIns="0">
            <a:noAutofit/>
          </a:bodyPr>
          <a:lstStyle>
            <a:lvl1pPr>
              <a:buNone/>
              <a:defRPr sz="1600" baseline="0">
                <a:solidFill>
                  <a:schemeClr val="tx1"/>
                </a:solidFill>
              </a:defRPr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0" name="Textplatzhalter 23"/>
          <p:cNvSpPr>
            <a:spLocks noGrp="1"/>
          </p:cNvSpPr>
          <p:nvPr>
            <p:ph type="body" sz="quarter" idx="14"/>
          </p:nvPr>
        </p:nvSpPr>
        <p:spPr>
          <a:xfrm>
            <a:off x="450000" y="3054268"/>
            <a:ext cx="6051600" cy="321300"/>
          </a:xfrm>
        </p:spPr>
        <p:txBody>
          <a:bodyPr lIns="0" tIns="0" rIns="0" bIns="0">
            <a:normAutofit/>
          </a:bodyPr>
          <a:lstStyle>
            <a:lvl1pPr>
              <a:buNone/>
              <a:defRPr sz="1800" baseline="0">
                <a:solidFill>
                  <a:schemeClr val="tx1"/>
                </a:solidFill>
              </a:defRPr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pic>
        <p:nvPicPr>
          <p:cNvPr id="8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44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ighlighted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r Verbinder 6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8" name="Textplatzhalter 15"/>
          <p:cNvSpPr>
            <a:spLocks noGrp="1"/>
          </p:cNvSpPr>
          <p:nvPr>
            <p:ph type="body" sz="quarter" idx="13"/>
          </p:nvPr>
        </p:nvSpPr>
        <p:spPr>
          <a:xfrm>
            <a:off x="450000" y="1131590"/>
            <a:ext cx="8280000" cy="3240360"/>
          </a:xfrm>
        </p:spPr>
        <p:txBody>
          <a:bodyPr lIns="0" tIns="0" rIns="0" bIns="0"/>
          <a:lstStyle>
            <a:lvl1pPr marL="514350" indent="-514350">
              <a:buClr>
                <a:schemeClr val="accent1"/>
              </a:buClr>
              <a:buFont typeface="Arial" pitchFamily="34" charset="0"/>
              <a:buChar char="•"/>
              <a:defRPr sz="2000" b="0" baseline="0"/>
            </a:lvl1pPr>
            <a:lvl2pPr marL="971550" indent="-514350">
              <a:buClr>
                <a:schemeClr val="accent1"/>
              </a:buClr>
              <a:buFont typeface="+mj-lt"/>
              <a:buNone/>
              <a:defRPr sz="1800"/>
            </a:lvl2pPr>
            <a:lvl3pPr marL="1371600" indent="-457200">
              <a:buClr>
                <a:schemeClr val="accent1"/>
              </a:buClr>
              <a:buFont typeface="Arial" pitchFamily="34" charset="0"/>
              <a:buChar char="•"/>
              <a:defRPr sz="1800"/>
            </a:lvl3pPr>
            <a:lvl4pPr marL="1828800" indent="-457200">
              <a:buClr>
                <a:schemeClr val="accent1"/>
              </a:buClr>
              <a:buFont typeface="Arial" pitchFamily="34" charset="0"/>
              <a:buChar char="•"/>
              <a:defRPr sz="1600"/>
            </a:lvl4pPr>
            <a:lvl5pPr marL="2286000" indent="-457200">
              <a:buClr>
                <a:schemeClr val="accent1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9" name="Textplatzhalter 12"/>
          <p:cNvSpPr>
            <a:spLocks noGrp="1"/>
          </p:cNvSpPr>
          <p:nvPr>
            <p:ph type="body" sz="quarter" idx="17"/>
          </p:nvPr>
        </p:nvSpPr>
        <p:spPr>
          <a:xfrm>
            <a:off x="457200" y="2892350"/>
            <a:ext cx="8244024" cy="1479600"/>
          </a:xfrm>
          <a:solidFill>
            <a:schemeClr val="accent1"/>
          </a:solidFill>
        </p:spPr>
        <p:txBody>
          <a:bodyPr lIns="108000" tIns="36000" rIns="108000" bIns="36000">
            <a:noAutofit/>
          </a:bodyPr>
          <a:lstStyle>
            <a:lvl1pPr>
              <a:buNone/>
              <a:defRPr sz="2000" baseline="0">
                <a:solidFill>
                  <a:schemeClr val="tx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8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B8AC3EE-1C12-604F-A615-9F2AA7D165AC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10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509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Highlighted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r Verbinder 6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8" name="Textplatzhalter 15"/>
          <p:cNvSpPr>
            <a:spLocks noGrp="1"/>
          </p:cNvSpPr>
          <p:nvPr>
            <p:ph type="body" sz="quarter" idx="13"/>
          </p:nvPr>
        </p:nvSpPr>
        <p:spPr>
          <a:xfrm>
            <a:off x="450000" y="1131590"/>
            <a:ext cx="8280000" cy="3240360"/>
          </a:xfrm>
        </p:spPr>
        <p:txBody>
          <a:bodyPr lIns="0" tIns="0" rIns="0" bIns="0"/>
          <a:lstStyle>
            <a:lvl1pPr marL="514350" indent="-514350">
              <a:buClr>
                <a:schemeClr val="accent1"/>
              </a:buClr>
              <a:buFont typeface="Arial" pitchFamily="34" charset="0"/>
              <a:buChar char="•"/>
              <a:defRPr sz="2000" b="0" baseline="0"/>
            </a:lvl1pPr>
            <a:lvl2pPr marL="971550" indent="-514350">
              <a:buClr>
                <a:schemeClr val="accent1"/>
              </a:buClr>
              <a:buFont typeface="+mj-lt"/>
              <a:buNone/>
              <a:defRPr sz="1800"/>
            </a:lvl2pPr>
            <a:lvl3pPr marL="1371600" indent="-457200">
              <a:buClr>
                <a:schemeClr val="accent1"/>
              </a:buClr>
              <a:buFont typeface="Arial" pitchFamily="34" charset="0"/>
              <a:buChar char="•"/>
              <a:defRPr sz="1800"/>
            </a:lvl3pPr>
            <a:lvl4pPr marL="1828800" indent="-457200">
              <a:buClr>
                <a:schemeClr val="accent1"/>
              </a:buClr>
              <a:buFont typeface="Arial" pitchFamily="34" charset="0"/>
              <a:buChar char="•"/>
              <a:defRPr sz="1600"/>
            </a:lvl4pPr>
            <a:lvl5pPr marL="2286000" indent="-457200">
              <a:buClr>
                <a:schemeClr val="accent1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9" name="Textplatzhalter 12"/>
          <p:cNvSpPr>
            <a:spLocks noGrp="1"/>
          </p:cNvSpPr>
          <p:nvPr>
            <p:ph type="body" sz="quarter" idx="17"/>
          </p:nvPr>
        </p:nvSpPr>
        <p:spPr>
          <a:xfrm>
            <a:off x="457200" y="2892734"/>
            <a:ext cx="8244024" cy="1479600"/>
          </a:xfrm>
          <a:noFill/>
          <a:ln>
            <a:solidFill>
              <a:srgbClr val="FFC000"/>
            </a:solidFill>
          </a:ln>
        </p:spPr>
        <p:txBody>
          <a:bodyPr lIns="108000" tIns="36000" rIns="108000" bIns="36000">
            <a:noAutofit/>
          </a:bodyPr>
          <a:lstStyle>
            <a:lvl1pPr>
              <a:buNone/>
              <a:defRPr sz="2000" baseline="0">
                <a:solidFill>
                  <a:schemeClr val="tx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8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5D0F5BF4-FCDB-EB44-A453-F1C7C6AADF85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10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769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r Verbinder 8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6"/>
          </p:nvPr>
        </p:nvSpPr>
        <p:spPr>
          <a:xfrm>
            <a:off x="1043930" y="1131590"/>
            <a:ext cx="2808288" cy="2736751"/>
          </a:xfrm>
        </p:spPr>
        <p:txBody>
          <a:bodyPr rtlCol="0">
            <a:normAutofit/>
          </a:bodyPr>
          <a:lstStyle/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15" name="Bildplatzhalter 13"/>
          <p:cNvSpPr>
            <a:spLocks noGrp="1"/>
          </p:cNvSpPr>
          <p:nvPr>
            <p:ph type="pic" sz="quarter" idx="17"/>
          </p:nvPr>
        </p:nvSpPr>
        <p:spPr>
          <a:xfrm>
            <a:off x="4284266" y="1131590"/>
            <a:ext cx="2808288" cy="2736621"/>
          </a:xfrm>
        </p:spPr>
        <p:txBody>
          <a:bodyPr rtlCol="0">
            <a:normAutofit/>
          </a:bodyPr>
          <a:lstStyle/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/>
          </p:nvPr>
        </p:nvSpPr>
        <p:spPr>
          <a:xfrm>
            <a:off x="1043608" y="3867894"/>
            <a:ext cx="2808288" cy="432197"/>
          </a:xfrm>
        </p:spPr>
        <p:txBody>
          <a:bodyPr>
            <a:noAutofit/>
          </a:bodyPr>
          <a:lstStyle>
            <a:lvl1pPr>
              <a:buNone/>
              <a:defRPr sz="1400"/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9" name="Textplatzhalter 16"/>
          <p:cNvSpPr>
            <a:spLocks noGrp="1"/>
          </p:cNvSpPr>
          <p:nvPr>
            <p:ph type="body" sz="quarter" idx="19"/>
          </p:nvPr>
        </p:nvSpPr>
        <p:spPr>
          <a:xfrm>
            <a:off x="4284266" y="3868303"/>
            <a:ext cx="2808288" cy="432197"/>
          </a:xfrm>
        </p:spPr>
        <p:txBody>
          <a:bodyPr>
            <a:noAutofit/>
          </a:bodyPr>
          <a:lstStyle>
            <a:lvl1pPr>
              <a:buNone/>
              <a:defRPr sz="1400"/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2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AD54A44-F918-5C4B-8ED5-36C9986586DC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10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1685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r Verbinder 6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Bildplatzhalter 13"/>
          <p:cNvSpPr>
            <a:spLocks noGrp="1"/>
          </p:cNvSpPr>
          <p:nvPr>
            <p:ph type="pic" sz="quarter" idx="17"/>
          </p:nvPr>
        </p:nvSpPr>
        <p:spPr>
          <a:xfrm>
            <a:off x="683592" y="1131590"/>
            <a:ext cx="6624712" cy="2736621"/>
          </a:xfrm>
        </p:spPr>
        <p:txBody>
          <a:bodyPr rtlCol="0">
            <a:normAutofit/>
          </a:bodyPr>
          <a:lstStyle/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19" name="Textplatzhalter 16"/>
          <p:cNvSpPr>
            <a:spLocks noGrp="1"/>
          </p:cNvSpPr>
          <p:nvPr>
            <p:ph type="body" sz="quarter" idx="19"/>
          </p:nvPr>
        </p:nvSpPr>
        <p:spPr>
          <a:xfrm>
            <a:off x="683568" y="3867894"/>
            <a:ext cx="6624712" cy="432197"/>
          </a:xfrm>
        </p:spPr>
        <p:txBody>
          <a:bodyPr>
            <a:noAutofit/>
          </a:bodyPr>
          <a:lstStyle>
            <a:lvl1pPr>
              <a:buNone/>
              <a:defRPr sz="1400"/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2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03D64AC-686D-F448-BCAA-9BB95B700FB9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8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979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r Verbinder 6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Bildplatzhalter 13"/>
          <p:cNvSpPr>
            <a:spLocks noGrp="1"/>
          </p:cNvSpPr>
          <p:nvPr>
            <p:ph type="pic" sz="quarter" idx="17"/>
          </p:nvPr>
        </p:nvSpPr>
        <p:spPr>
          <a:xfrm>
            <a:off x="2339752" y="1131590"/>
            <a:ext cx="3312344" cy="2736304"/>
          </a:xfrm>
        </p:spPr>
        <p:txBody>
          <a:bodyPr rtlCol="0">
            <a:normAutofit/>
          </a:bodyPr>
          <a:lstStyle/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19" name="Textplatzhalter 16"/>
          <p:cNvSpPr>
            <a:spLocks noGrp="1"/>
          </p:cNvSpPr>
          <p:nvPr>
            <p:ph type="body" sz="quarter" idx="19"/>
          </p:nvPr>
        </p:nvSpPr>
        <p:spPr>
          <a:xfrm>
            <a:off x="2339728" y="3867745"/>
            <a:ext cx="3312344" cy="432197"/>
          </a:xfrm>
        </p:spPr>
        <p:txBody>
          <a:bodyPr>
            <a:noAutofit/>
          </a:bodyPr>
          <a:lstStyle>
            <a:lvl1pPr>
              <a:buNone/>
              <a:defRPr sz="1400"/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2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05B3BA1-5D8E-D44B-863C-E2C875B0658B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8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4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5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Diagrammplatzhalter 11"/>
          <p:cNvSpPr>
            <a:spLocks noGrp="1"/>
          </p:cNvSpPr>
          <p:nvPr>
            <p:ph type="chart" sz="quarter" idx="16"/>
          </p:nvPr>
        </p:nvSpPr>
        <p:spPr>
          <a:xfrm>
            <a:off x="755650" y="1131590"/>
            <a:ext cx="6624638" cy="3060601"/>
          </a:xfrm>
        </p:spPr>
        <p:txBody>
          <a:bodyPr rtlCol="0">
            <a:normAutofit/>
          </a:bodyPr>
          <a:lstStyle/>
          <a:p>
            <a:pPr lvl="0"/>
            <a:r>
              <a:rPr lang="de-DE" noProof="0" smtClean="0"/>
              <a:t>Diagramm durch Klicken auf Symbol hinzufügen</a:t>
            </a:r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7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84683E7-3DA7-DB47-881C-6AD8AC02B25E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7849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5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3" name="Tabellenplatzhalter 12"/>
          <p:cNvSpPr>
            <a:spLocks noGrp="1"/>
          </p:cNvSpPr>
          <p:nvPr>
            <p:ph type="tbl" sz="quarter" idx="16"/>
          </p:nvPr>
        </p:nvSpPr>
        <p:spPr>
          <a:xfrm>
            <a:off x="755651" y="1131590"/>
            <a:ext cx="6696075" cy="3060601"/>
          </a:xfrm>
        </p:spPr>
        <p:txBody>
          <a:bodyPr rtlCol="0">
            <a:normAutofit/>
          </a:bodyPr>
          <a:lstStyle/>
          <a:p>
            <a:pPr lvl="0"/>
            <a:r>
              <a:rPr lang="de-DE" noProof="0" smtClean="0"/>
              <a:t>Tabelle durch Klicken auf Symbol hinzufügen</a:t>
            </a:r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7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F3CEFAF-0AE5-7541-A76A-F6879323EA03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3321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16"/>
          <p:cNvSpPr>
            <a:spLocks noGrp="1"/>
          </p:cNvSpPr>
          <p:nvPr>
            <p:ph type="body" sz="quarter" idx="13"/>
          </p:nvPr>
        </p:nvSpPr>
        <p:spPr>
          <a:xfrm>
            <a:off x="450001" y="419748"/>
            <a:ext cx="3143379" cy="349702"/>
          </a:xfrm>
          <a:solidFill>
            <a:schemeClr val="accent1"/>
          </a:solidFill>
        </p:spPr>
        <p:txBody>
          <a:bodyPr wrap="none" lIns="108000" tIns="36000" rIns="252000" bIns="36000">
            <a:spAutoFit/>
          </a:bodyPr>
          <a:lstStyle>
            <a:lvl1pPr>
              <a:buNone/>
              <a:defRPr sz="1800" b="1"/>
            </a:lvl1pPr>
            <a:lvl2pPr>
              <a:buNone/>
              <a:defRPr sz="2000" b="1" baseline="0"/>
            </a:lvl2pPr>
            <a:lvl3pPr>
              <a:buNone/>
              <a:defRPr sz="20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1" name="Textplatzhalter 18"/>
          <p:cNvSpPr>
            <a:spLocks noGrp="1"/>
          </p:cNvSpPr>
          <p:nvPr>
            <p:ph type="body" sz="quarter" idx="11"/>
          </p:nvPr>
        </p:nvSpPr>
        <p:spPr>
          <a:xfrm>
            <a:off x="450000" y="928800"/>
            <a:ext cx="7635600" cy="1074600"/>
          </a:xfrm>
        </p:spPr>
        <p:txBody>
          <a:bodyPr lIns="0" tIns="252000" rIns="0" bIns="252000">
            <a:noAutofit/>
          </a:bodyPr>
          <a:lstStyle>
            <a:lvl1pPr>
              <a:buNone/>
              <a:defRPr sz="4000" b="1" cap="all" baseline="0">
                <a:solidFill>
                  <a:schemeClr val="accent1"/>
                </a:solidFill>
              </a:defRPr>
            </a:lvl1pPr>
            <a:lvl2pPr>
              <a:buNone/>
              <a:defRPr sz="6000" b="1"/>
            </a:lvl2pPr>
            <a:lvl3pPr>
              <a:buNone/>
              <a:defRPr sz="6000" b="1"/>
            </a:lvl3pPr>
            <a:lvl4pPr>
              <a:buNone/>
              <a:defRPr sz="6000" b="1"/>
            </a:lvl4pPr>
            <a:lvl5pPr>
              <a:buNone/>
              <a:defRPr sz="6000" b="1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4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de-DE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6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458" y="4357506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7499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Leer gra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rgbClr val="000000">
                  <a:lumMod val="75000"/>
                  <a:lumOff val="25000"/>
                </a:srgbClr>
              </a:gs>
              <a:gs pos="85000">
                <a:sysClr val="windowText" lastClr="000000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lIns="34290" tIns="17145" rIns="34290" bIns="17145" rtlCol="0"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700" kern="0">
              <a:solidFill>
                <a:sysClr val="window" lastClr="FFFFFF"/>
              </a:solidFill>
              <a:ea typeface="MS PGothic" charset="0"/>
            </a:endParaRPr>
          </a:p>
        </p:txBody>
      </p:sp>
      <p:sp>
        <p:nvSpPr>
          <p:cNvPr id="2" name="Titel 8"/>
          <p:cNvSpPr>
            <a:spLocks noGrp="1"/>
          </p:cNvSpPr>
          <p:nvPr>
            <p:ph type="title" hasCustomPrompt="1"/>
          </p:nvPr>
        </p:nvSpPr>
        <p:spPr>
          <a:xfrm>
            <a:off x="457200" y="1838681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>
              <a:defRPr sz="3600" b="0" i="0">
                <a:solidFill>
                  <a:srgbClr val="FFFFFF"/>
                </a:solidFill>
                <a:latin typeface="Opel Sans Condensed Carline"/>
                <a:cs typeface="Opel Sans Condensed Carline"/>
              </a:defRPr>
            </a:lvl1pPr>
          </a:lstStyle>
          <a:p>
            <a:r>
              <a:rPr lang="en-GB" noProof="0"/>
              <a:t>Titel</a:t>
            </a:r>
          </a:p>
        </p:txBody>
      </p:sp>
      <p:sp>
        <p:nvSpPr>
          <p:cNvPr id="3" name="Inhaltsplatzhalter 10"/>
          <p:cNvSpPr>
            <a:spLocks noGrp="1"/>
          </p:cNvSpPr>
          <p:nvPr>
            <p:ph sz="quarter" idx="10" hasCustomPrompt="1"/>
          </p:nvPr>
        </p:nvSpPr>
        <p:spPr>
          <a:xfrm>
            <a:off x="457200" y="2866950"/>
            <a:ext cx="8229600" cy="1965665"/>
          </a:xfrm>
          <a:prstGeom prst="rect">
            <a:avLst/>
          </a:prstGeom>
        </p:spPr>
        <p:txBody>
          <a:bodyPr vert="horz"/>
          <a:lstStyle>
            <a:lvl1pPr>
              <a:defRPr sz="1400" b="0" i="0">
                <a:solidFill>
                  <a:srgbClr val="FFFFFF"/>
                </a:solidFill>
                <a:latin typeface="Opel Sans Condensed"/>
                <a:cs typeface="Opel Sans Condensed"/>
              </a:defRPr>
            </a:lvl1pPr>
            <a:lvl2pPr>
              <a:defRPr>
                <a:latin typeface="Andale Mono"/>
                <a:cs typeface="Andale Mono"/>
              </a:defRPr>
            </a:lvl2pPr>
            <a:lvl3pPr>
              <a:defRPr>
                <a:latin typeface="Andale Mono"/>
                <a:cs typeface="Andale Mono"/>
              </a:defRPr>
            </a:lvl3pPr>
            <a:lvl4pPr>
              <a:defRPr>
                <a:latin typeface="Andale Mono"/>
                <a:cs typeface="Andale Mono"/>
              </a:defRPr>
            </a:lvl4pPr>
            <a:lvl5pPr>
              <a:defRPr>
                <a:latin typeface="Andale Mono"/>
                <a:cs typeface="Andale Mono"/>
              </a:defRPr>
            </a:lvl5pPr>
          </a:lstStyle>
          <a:p>
            <a:pPr lvl="0"/>
            <a:r>
              <a:rPr lang="en-GB" noProof="0"/>
              <a:t>Undertitle</a:t>
            </a:r>
          </a:p>
        </p:txBody>
      </p:sp>
      <p:sp>
        <p:nvSpPr>
          <p:cNvPr id="4" name="Inhaltsplatzhalter 10"/>
          <p:cNvSpPr>
            <a:spLocks noGrp="1"/>
          </p:cNvSpPr>
          <p:nvPr>
            <p:ph sz="quarter" idx="11" hasCustomPrompt="1"/>
          </p:nvPr>
        </p:nvSpPr>
        <p:spPr>
          <a:xfrm>
            <a:off x="457200" y="1456613"/>
            <a:ext cx="8229600" cy="341307"/>
          </a:xfrm>
          <a:prstGeom prst="rect">
            <a:avLst/>
          </a:prstGeom>
        </p:spPr>
        <p:txBody>
          <a:bodyPr vert="horz"/>
          <a:lstStyle>
            <a:lvl1pPr>
              <a:defRPr sz="1200" b="0" i="0">
                <a:solidFill>
                  <a:srgbClr val="FFFFFF"/>
                </a:solidFill>
                <a:latin typeface="Opel Sans Condensed"/>
                <a:cs typeface="Opel Sans Condensed"/>
              </a:defRPr>
            </a:lvl1pPr>
            <a:lvl2pPr>
              <a:defRPr>
                <a:latin typeface="Andale Mono"/>
                <a:cs typeface="Andale Mono"/>
              </a:defRPr>
            </a:lvl2pPr>
            <a:lvl3pPr>
              <a:defRPr>
                <a:latin typeface="Andale Mono"/>
                <a:cs typeface="Andale Mono"/>
              </a:defRPr>
            </a:lvl3pPr>
            <a:lvl4pPr>
              <a:defRPr>
                <a:latin typeface="Andale Mono"/>
                <a:cs typeface="Andale Mono"/>
              </a:defRPr>
            </a:lvl4pPr>
            <a:lvl5pPr>
              <a:defRPr>
                <a:latin typeface="Andale Mono"/>
                <a:cs typeface="Andale Mono"/>
              </a:defRPr>
            </a:lvl5pPr>
          </a:lstStyle>
          <a:p>
            <a:pPr lvl="0"/>
            <a:r>
              <a:rPr lang="en-GB" noProof="0" dirty="0"/>
              <a:t>Where and when</a:t>
            </a:r>
          </a:p>
        </p:txBody>
      </p:sp>
    </p:spTree>
    <p:extLst>
      <p:ext uri="{BB962C8B-B14F-4D97-AF65-F5344CB8AC3E}">
        <p14:creationId xmlns:p14="http://schemas.microsoft.com/office/powerpoint/2010/main" val="201361681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5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>
          <a:xfrm>
            <a:off x="450000" y="987574"/>
            <a:ext cx="8229600" cy="2936216"/>
          </a:xfrm>
        </p:spPr>
        <p:txBody>
          <a:bodyPr lIns="0" tIns="0" rIns="0" bIns="0"/>
          <a:lstStyle>
            <a:lvl1pPr marL="514350" indent="-514350">
              <a:buClr>
                <a:schemeClr val="accent1"/>
              </a:buClr>
              <a:buFont typeface="+mj-lt"/>
              <a:buAutoNum type="arabicPeriod"/>
              <a:defRPr sz="2000" b="1"/>
            </a:lvl1pPr>
            <a:lvl2pPr marL="971550" indent="-514350">
              <a:buClr>
                <a:schemeClr val="accent1"/>
              </a:buClr>
              <a:buFont typeface="+mj-lt"/>
              <a:buAutoNum type="arabicPeriod"/>
              <a:defRPr sz="1800"/>
            </a:lvl2pPr>
            <a:lvl3pPr marL="1371600" indent="-457200">
              <a:buClr>
                <a:schemeClr val="accent1"/>
              </a:buClr>
              <a:buFont typeface="+mj-lt"/>
              <a:buAutoNum type="arabicPeriod"/>
              <a:defRPr/>
            </a:lvl3pPr>
            <a:lvl4pPr marL="1828800" indent="-457200">
              <a:buClr>
                <a:schemeClr val="accent1"/>
              </a:buClr>
              <a:buFont typeface="+mj-lt"/>
              <a:buAutoNum type="arabicPeriod"/>
              <a:defRPr/>
            </a:lvl4pPr>
            <a:lvl5pPr marL="2286000" indent="-457200">
              <a:buClr>
                <a:schemeClr val="accent1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190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89EC492-6C81-294A-A98F-010BF8E11E4C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57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5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8" name="Textplatzhalter 15"/>
          <p:cNvSpPr>
            <a:spLocks noGrp="1"/>
          </p:cNvSpPr>
          <p:nvPr>
            <p:ph type="body" sz="quarter" idx="13"/>
          </p:nvPr>
        </p:nvSpPr>
        <p:spPr>
          <a:xfrm>
            <a:off x="450000" y="1131590"/>
            <a:ext cx="8280000" cy="2891410"/>
          </a:xfrm>
        </p:spPr>
        <p:txBody>
          <a:bodyPr lIns="0" tIns="0" rIns="0" bIns="0"/>
          <a:lstStyle>
            <a:lvl1pPr marL="514350" indent="-514350">
              <a:buClr>
                <a:schemeClr val="accent1"/>
              </a:buClr>
              <a:buFont typeface="Arial" pitchFamily="34" charset="0"/>
              <a:buChar char="•"/>
              <a:defRPr sz="2000" b="0" baseline="0"/>
            </a:lvl1pPr>
            <a:lvl2pPr marL="514800" indent="-431800">
              <a:buClr>
                <a:schemeClr val="accent1"/>
              </a:buClr>
              <a:buFont typeface="+mj-lt"/>
              <a:buNone/>
              <a:defRPr sz="1800"/>
            </a:lvl2pPr>
            <a:lvl3pPr marL="1371600" indent="-457200">
              <a:buClr>
                <a:schemeClr val="accent1"/>
              </a:buClr>
              <a:buFont typeface="Arial" pitchFamily="34" charset="0"/>
              <a:buChar char="•"/>
              <a:defRPr sz="1800"/>
            </a:lvl3pPr>
            <a:lvl4pPr marL="1828800" indent="-457200">
              <a:buClr>
                <a:schemeClr val="accent1"/>
              </a:buClr>
              <a:buFont typeface="Arial" pitchFamily="34" charset="0"/>
              <a:buChar char="•"/>
              <a:defRPr sz="1600"/>
            </a:lvl4pPr>
            <a:lvl5pPr marL="182880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	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endParaRPr lang="de-DE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F1BD2CC-7933-2A49-94B2-D746753C27F4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53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Highlighted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8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8" name="Textplatzhalter 15"/>
          <p:cNvSpPr>
            <a:spLocks noGrp="1"/>
          </p:cNvSpPr>
          <p:nvPr>
            <p:ph type="body" sz="quarter" idx="13"/>
          </p:nvPr>
        </p:nvSpPr>
        <p:spPr>
          <a:xfrm>
            <a:off x="450000" y="1131590"/>
            <a:ext cx="8280000" cy="3240360"/>
          </a:xfrm>
        </p:spPr>
        <p:txBody>
          <a:bodyPr lIns="0" tIns="0" rIns="0" bIns="0"/>
          <a:lstStyle>
            <a:lvl1pPr marL="514350" indent="-514350">
              <a:buClr>
                <a:schemeClr val="accent1"/>
              </a:buClr>
              <a:buFont typeface="Arial" pitchFamily="34" charset="0"/>
              <a:buChar char="•"/>
              <a:defRPr sz="2000" b="0" baseline="0"/>
            </a:lvl1pPr>
            <a:lvl2pPr marL="971550" indent="-514350">
              <a:buClr>
                <a:schemeClr val="accent1"/>
              </a:buClr>
              <a:buFont typeface="+mj-lt"/>
              <a:buNone/>
              <a:defRPr sz="1800"/>
            </a:lvl2pPr>
            <a:lvl3pPr marL="1371600" indent="-457200">
              <a:buClr>
                <a:schemeClr val="accent1"/>
              </a:buClr>
              <a:buFont typeface="Arial" pitchFamily="34" charset="0"/>
              <a:buChar char="•"/>
              <a:defRPr sz="1800"/>
            </a:lvl3pPr>
            <a:lvl4pPr marL="1828800" indent="-457200">
              <a:buClr>
                <a:schemeClr val="accent1"/>
              </a:buClr>
              <a:buFont typeface="Arial" pitchFamily="34" charset="0"/>
              <a:buChar char="•"/>
              <a:defRPr sz="1600"/>
            </a:lvl4pPr>
            <a:lvl5pPr marL="2286000" indent="-457200">
              <a:buClr>
                <a:schemeClr val="accent1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0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57200" y="3260930"/>
            <a:ext cx="3913200" cy="1109700"/>
          </a:xfrm>
          <a:solidFill>
            <a:schemeClr val="tx1"/>
          </a:solidFill>
        </p:spPr>
        <p:txBody>
          <a:bodyPr lIns="108000" tIns="36000" rIns="108000" bIns="36000">
            <a:noAutofit/>
          </a:bodyPr>
          <a:lstStyle>
            <a:lvl1pPr>
              <a:buNone/>
              <a:defRPr sz="2000" baseline="0">
                <a:solidFill>
                  <a:schemeClr val="bg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platzhalter 12"/>
          <p:cNvSpPr>
            <a:spLocks noGrp="1"/>
          </p:cNvSpPr>
          <p:nvPr>
            <p:ph type="body" sz="quarter" idx="17"/>
          </p:nvPr>
        </p:nvSpPr>
        <p:spPr>
          <a:xfrm>
            <a:off x="4788024" y="3262250"/>
            <a:ext cx="3913200" cy="1109700"/>
          </a:xfrm>
          <a:solidFill>
            <a:schemeClr val="accent1"/>
          </a:solidFill>
        </p:spPr>
        <p:txBody>
          <a:bodyPr lIns="108000" tIns="36000" rIns="108000" bIns="36000">
            <a:noAutofit/>
          </a:bodyPr>
          <a:lstStyle>
            <a:lvl1pPr>
              <a:buNone/>
              <a:defRPr sz="2000" baseline="0">
                <a:solidFill>
                  <a:schemeClr val="tx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8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217638C-7B87-EA4B-8D73-54ADCDCB5714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11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034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ighlighted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r Verbinder 6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8" name="Textplatzhalter 15"/>
          <p:cNvSpPr>
            <a:spLocks noGrp="1"/>
          </p:cNvSpPr>
          <p:nvPr>
            <p:ph type="body" sz="quarter" idx="13"/>
          </p:nvPr>
        </p:nvSpPr>
        <p:spPr>
          <a:xfrm>
            <a:off x="450000" y="1131590"/>
            <a:ext cx="8280000" cy="3240360"/>
          </a:xfrm>
        </p:spPr>
        <p:txBody>
          <a:bodyPr lIns="0" tIns="0" rIns="0" bIns="0"/>
          <a:lstStyle>
            <a:lvl1pPr marL="514350" indent="-514350">
              <a:buClr>
                <a:schemeClr val="accent1"/>
              </a:buClr>
              <a:buFont typeface="Arial" pitchFamily="34" charset="0"/>
              <a:buChar char="•"/>
              <a:defRPr sz="2000" b="0" baseline="0"/>
            </a:lvl1pPr>
            <a:lvl2pPr marL="971550" indent="-514350">
              <a:buClr>
                <a:schemeClr val="accent1"/>
              </a:buClr>
              <a:buFont typeface="+mj-lt"/>
              <a:buNone/>
              <a:defRPr sz="1800"/>
            </a:lvl2pPr>
            <a:lvl3pPr marL="1371600" indent="-457200">
              <a:buClr>
                <a:schemeClr val="accent1"/>
              </a:buClr>
              <a:buFont typeface="Arial" pitchFamily="34" charset="0"/>
              <a:buChar char="•"/>
              <a:defRPr sz="1800"/>
            </a:lvl3pPr>
            <a:lvl4pPr marL="1828800" indent="-457200">
              <a:buClr>
                <a:schemeClr val="accent1"/>
              </a:buClr>
              <a:buFont typeface="Arial" pitchFamily="34" charset="0"/>
              <a:buChar char="•"/>
              <a:defRPr sz="1600"/>
            </a:lvl4pPr>
            <a:lvl5pPr marL="2286000" indent="-457200">
              <a:buClr>
                <a:schemeClr val="accent1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9" name="Textplatzhalter 12"/>
          <p:cNvSpPr>
            <a:spLocks noGrp="1"/>
          </p:cNvSpPr>
          <p:nvPr>
            <p:ph type="body" sz="quarter" idx="17"/>
          </p:nvPr>
        </p:nvSpPr>
        <p:spPr>
          <a:xfrm>
            <a:off x="457200" y="2892350"/>
            <a:ext cx="8244024" cy="1479600"/>
          </a:xfrm>
          <a:solidFill>
            <a:schemeClr val="accent1"/>
          </a:solidFill>
        </p:spPr>
        <p:txBody>
          <a:bodyPr lIns="108000" tIns="36000" rIns="108000" bIns="36000">
            <a:noAutofit/>
          </a:bodyPr>
          <a:lstStyle>
            <a:lvl1pPr>
              <a:buNone/>
              <a:defRPr sz="2000" baseline="0">
                <a:solidFill>
                  <a:schemeClr val="tx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8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B8AC3EE-1C12-604F-A615-9F2AA7D165AC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10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643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Highlighted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r Verbinder 6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8" name="Textplatzhalter 15"/>
          <p:cNvSpPr>
            <a:spLocks noGrp="1"/>
          </p:cNvSpPr>
          <p:nvPr>
            <p:ph type="body" sz="quarter" idx="13"/>
          </p:nvPr>
        </p:nvSpPr>
        <p:spPr>
          <a:xfrm>
            <a:off x="450000" y="1131590"/>
            <a:ext cx="8280000" cy="3240360"/>
          </a:xfrm>
        </p:spPr>
        <p:txBody>
          <a:bodyPr lIns="0" tIns="0" rIns="0" bIns="0"/>
          <a:lstStyle>
            <a:lvl1pPr marL="514350" indent="-514350">
              <a:buClr>
                <a:schemeClr val="accent1"/>
              </a:buClr>
              <a:buFont typeface="Arial" pitchFamily="34" charset="0"/>
              <a:buChar char="•"/>
              <a:defRPr sz="2000" b="0" baseline="0"/>
            </a:lvl1pPr>
            <a:lvl2pPr marL="971550" indent="-514350">
              <a:buClr>
                <a:schemeClr val="accent1"/>
              </a:buClr>
              <a:buFont typeface="+mj-lt"/>
              <a:buNone/>
              <a:defRPr sz="1800"/>
            </a:lvl2pPr>
            <a:lvl3pPr marL="1371600" indent="-457200">
              <a:buClr>
                <a:schemeClr val="accent1"/>
              </a:buClr>
              <a:buFont typeface="Arial" pitchFamily="34" charset="0"/>
              <a:buChar char="•"/>
              <a:defRPr sz="1800"/>
            </a:lvl3pPr>
            <a:lvl4pPr marL="1828800" indent="-457200">
              <a:buClr>
                <a:schemeClr val="accent1"/>
              </a:buClr>
              <a:buFont typeface="Arial" pitchFamily="34" charset="0"/>
              <a:buChar char="•"/>
              <a:defRPr sz="1600"/>
            </a:lvl4pPr>
            <a:lvl5pPr marL="2286000" indent="-457200">
              <a:buClr>
                <a:schemeClr val="accent1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9" name="Textplatzhalter 12"/>
          <p:cNvSpPr>
            <a:spLocks noGrp="1"/>
          </p:cNvSpPr>
          <p:nvPr>
            <p:ph type="body" sz="quarter" idx="17"/>
          </p:nvPr>
        </p:nvSpPr>
        <p:spPr>
          <a:xfrm>
            <a:off x="457200" y="2892734"/>
            <a:ext cx="8244024" cy="1479600"/>
          </a:xfrm>
          <a:noFill/>
          <a:ln>
            <a:solidFill>
              <a:srgbClr val="FFC000"/>
            </a:solidFill>
          </a:ln>
        </p:spPr>
        <p:txBody>
          <a:bodyPr lIns="108000" tIns="36000" rIns="108000" bIns="36000">
            <a:noAutofit/>
          </a:bodyPr>
          <a:lstStyle>
            <a:lvl1pPr>
              <a:buNone/>
              <a:defRPr sz="2000" baseline="0">
                <a:solidFill>
                  <a:schemeClr val="tx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8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5D0F5BF4-FCDB-EB44-A453-F1C7C6AADF85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10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40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r Verbinder 8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6"/>
          </p:nvPr>
        </p:nvSpPr>
        <p:spPr>
          <a:xfrm>
            <a:off x="1043930" y="1131590"/>
            <a:ext cx="2808288" cy="2736751"/>
          </a:xfrm>
        </p:spPr>
        <p:txBody>
          <a:bodyPr rtlCol="0">
            <a:normAutofit/>
          </a:bodyPr>
          <a:lstStyle/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15" name="Bildplatzhalter 13"/>
          <p:cNvSpPr>
            <a:spLocks noGrp="1"/>
          </p:cNvSpPr>
          <p:nvPr>
            <p:ph type="pic" sz="quarter" idx="17"/>
          </p:nvPr>
        </p:nvSpPr>
        <p:spPr>
          <a:xfrm>
            <a:off x="4284266" y="1131590"/>
            <a:ext cx="2808288" cy="2736621"/>
          </a:xfrm>
        </p:spPr>
        <p:txBody>
          <a:bodyPr rtlCol="0">
            <a:normAutofit/>
          </a:bodyPr>
          <a:lstStyle/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/>
          </p:nvPr>
        </p:nvSpPr>
        <p:spPr>
          <a:xfrm>
            <a:off x="1043608" y="3867894"/>
            <a:ext cx="2808288" cy="432197"/>
          </a:xfrm>
        </p:spPr>
        <p:txBody>
          <a:bodyPr>
            <a:noAutofit/>
          </a:bodyPr>
          <a:lstStyle>
            <a:lvl1pPr>
              <a:buNone/>
              <a:defRPr sz="1400"/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9" name="Textplatzhalter 16"/>
          <p:cNvSpPr>
            <a:spLocks noGrp="1"/>
          </p:cNvSpPr>
          <p:nvPr>
            <p:ph type="body" sz="quarter" idx="19"/>
          </p:nvPr>
        </p:nvSpPr>
        <p:spPr>
          <a:xfrm>
            <a:off x="4284266" y="3868303"/>
            <a:ext cx="2808288" cy="432197"/>
          </a:xfrm>
        </p:spPr>
        <p:txBody>
          <a:bodyPr>
            <a:noAutofit/>
          </a:bodyPr>
          <a:lstStyle>
            <a:lvl1pPr>
              <a:buNone/>
              <a:defRPr sz="1400"/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2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AD54A44-F918-5C4B-8ED5-36C9986586DC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10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508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r Verbinder 6"/>
          <p:cNvCxnSpPr/>
          <p:nvPr userDrawn="1"/>
        </p:nvCxnSpPr>
        <p:spPr>
          <a:xfrm>
            <a:off x="0" y="787400"/>
            <a:ext cx="457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platzhalter 19"/>
          <p:cNvSpPr>
            <a:spLocks noGrp="1"/>
          </p:cNvSpPr>
          <p:nvPr>
            <p:ph type="body" sz="quarter" idx="15"/>
          </p:nvPr>
        </p:nvSpPr>
        <p:spPr>
          <a:xfrm>
            <a:off x="450000" y="419748"/>
            <a:ext cx="7304400" cy="367200"/>
          </a:xfrm>
        </p:spPr>
        <p:txBody>
          <a:bodyPr lIns="0" tIns="36000" rIns="108000" bIns="36000" anchor="ctr">
            <a:noAutofit/>
          </a:bodyPr>
          <a:lstStyle>
            <a:lvl1pPr>
              <a:buNone/>
              <a:defRPr sz="3200" b="1" cap="all" baseline="0">
                <a:solidFill>
                  <a:schemeClr val="accent1"/>
                </a:solidFill>
              </a:defRPr>
            </a:lvl1pPr>
            <a:lvl2pPr>
              <a:buNone/>
              <a:defRPr sz="4000" b="1">
                <a:solidFill>
                  <a:schemeClr val="accent1"/>
                </a:solidFill>
              </a:defRPr>
            </a:lvl2pPr>
            <a:lvl3pPr>
              <a:buNone/>
              <a:defRPr sz="4000" b="1">
                <a:solidFill>
                  <a:schemeClr val="accent1"/>
                </a:solidFill>
              </a:defRPr>
            </a:lvl3pPr>
            <a:lvl4pPr>
              <a:buNone/>
              <a:defRPr sz="4000" b="1">
                <a:solidFill>
                  <a:schemeClr val="accent1"/>
                </a:solidFill>
              </a:defRPr>
            </a:lvl4pPr>
            <a:lvl5pPr>
              <a:buNone/>
              <a:defRPr sz="40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Bildplatzhalter 13"/>
          <p:cNvSpPr>
            <a:spLocks noGrp="1"/>
          </p:cNvSpPr>
          <p:nvPr>
            <p:ph type="pic" sz="quarter" idx="17"/>
          </p:nvPr>
        </p:nvSpPr>
        <p:spPr>
          <a:xfrm>
            <a:off x="683592" y="1131590"/>
            <a:ext cx="6624712" cy="2736621"/>
          </a:xfrm>
        </p:spPr>
        <p:txBody>
          <a:bodyPr rtlCol="0">
            <a:normAutofit/>
          </a:bodyPr>
          <a:lstStyle/>
          <a:p>
            <a:pPr lvl="0"/>
            <a:r>
              <a:rPr lang="de-DE" noProof="0" smtClean="0"/>
              <a:t>Bild durch Klicken auf Symbol hinzufügen</a:t>
            </a:r>
            <a:endParaRPr lang="de-DE" noProof="0"/>
          </a:p>
        </p:txBody>
      </p:sp>
      <p:sp>
        <p:nvSpPr>
          <p:cNvPr id="19" name="Textplatzhalter 16"/>
          <p:cNvSpPr>
            <a:spLocks noGrp="1"/>
          </p:cNvSpPr>
          <p:nvPr>
            <p:ph type="body" sz="quarter" idx="19"/>
          </p:nvPr>
        </p:nvSpPr>
        <p:spPr>
          <a:xfrm>
            <a:off x="683568" y="3867894"/>
            <a:ext cx="6624712" cy="432197"/>
          </a:xfrm>
        </p:spPr>
        <p:txBody>
          <a:bodyPr>
            <a:noAutofit/>
          </a:bodyPr>
          <a:lstStyle>
            <a:lvl1pPr>
              <a:buNone/>
              <a:defRPr sz="1400"/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2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6A6A6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03D64AC-686D-F448-BCAA-9BB95B700FB9}" type="slidenum">
              <a:rPr lang="de-DE">
                <a:ea typeface="MS PGothic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ea typeface="MS PGothic" charset="0"/>
            </a:endParaRPr>
          </a:p>
        </p:txBody>
      </p:sp>
      <p:pic>
        <p:nvPicPr>
          <p:cNvPr id="8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82" y="327570"/>
            <a:ext cx="557998" cy="44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591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8106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8077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l Sans Condensed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450000" y="2468368"/>
            <a:ext cx="4626056" cy="349702"/>
          </a:xfrm>
        </p:spPr>
        <p:txBody>
          <a:bodyPr/>
          <a:lstStyle/>
          <a:p>
            <a:pPr>
              <a:defRPr/>
            </a:pPr>
            <a:r>
              <a:rPr lang="de-DE" dirty="0"/>
              <a:t>Künstliche Intelligenz macht‘s möglich!</a:t>
            </a:r>
            <a:endParaRPr lang="de-DE" alt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z="2000" dirty="0" smtClean="0"/>
              <a:t>Selbstlernende </a:t>
            </a:r>
            <a:r>
              <a:rPr lang="de-DE" sz="2000" dirty="0"/>
              <a:t>Prognosen zur Optimierung des </a:t>
            </a:r>
          </a:p>
          <a:p>
            <a:pPr>
              <a:defRPr/>
            </a:pPr>
            <a:r>
              <a:rPr lang="de-DE" sz="2000" dirty="0"/>
              <a:t>Kraftwerkbetriebes und der Stromvermarktung</a:t>
            </a:r>
            <a:endParaRPr lang="en-US" sz="2000" dirty="0"/>
          </a:p>
        </p:txBody>
      </p:sp>
      <p:pic>
        <p:nvPicPr>
          <p:cNvPr id="9" name="Grafik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24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sz="1800" dirty="0" smtClean="0"/>
              <a:t>Selbstlernende </a:t>
            </a:r>
            <a:r>
              <a:rPr lang="de-DE" sz="1800" dirty="0" err="1" smtClean="0"/>
              <a:t>Predictive-Intelligence</a:t>
            </a:r>
            <a:endParaRPr lang="en-US" sz="1800" dirty="0"/>
          </a:p>
        </p:txBody>
      </p:sp>
      <p:pic>
        <p:nvPicPr>
          <p:cNvPr id="7" name="Grafik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79512" y="987574"/>
            <a:ext cx="56166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smtClean="0"/>
              <a:t>Trading-Prozess weitest gehend automatisiert</a:t>
            </a:r>
          </a:p>
          <a:p>
            <a:pPr marL="742921" lvl="1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Minutenreserve, Sekundärreserve (HT/NT), Stundenhandel, 15 min Handel, </a:t>
            </a:r>
            <a:r>
              <a:rPr lang="de-DE" sz="1600" dirty="0" err="1" smtClean="0"/>
              <a:t>Intraday</a:t>
            </a:r>
            <a:r>
              <a:rPr lang="de-DE" sz="1600" dirty="0" smtClean="0"/>
              <a:t> und After Day</a:t>
            </a:r>
          </a:p>
          <a:p>
            <a:pPr marL="742921" lvl="1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E-Mail-Workflow wird automatisiert verarbeitet (Trading angeboten, </a:t>
            </a:r>
            <a:r>
              <a:rPr lang="de-DE" sz="1600" dirty="0" err="1" smtClean="0"/>
              <a:t>Tradingangebot</a:t>
            </a:r>
            <a:r>
              <a:rPr lang="de-DE" sz="1600" dirty="0" smtClean="0"/>
              <a:t> angenommen, Trading abgerechnet)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smtClean="0"/>
              <a:t>Bearbeitungsmasken für Stromprodukte </a:t>
            </a:r>
          </a:p>
          <a:p>
            <a:pPr marL="742921" lvl="1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Fixed </a:t>
            </a:r>
            <a:r>
              <a:rPr lang="de-DE" sz="1600" dirty="0" err="1" smtClean="0"/>
              <a:t>Product</a:t>
            </a:r>
            <a:r>
              <a:rPr lang="de-DE" sz="1600" dirty="0" smtClean="0"/>
              <a:t> (Base / Peak für Jahr, Quartal, Monat, Woche, Wochenende und Tag)</a:t>
            </a:r>
          </a:p>
          <a:p>
            <a:pPr marL="742921" lvl="1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Emergency Trading</a:t>
            </a:r>
          </a:p>
          <a:p>
            <a:pPr marL="742921" lvl="1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Intraday</a:t>
            </a:r>
            <a:r>
              <a:rPr lang="de-DE" sz="1600" dirty="0" smtClean="0"/>
              <a:t> Trading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021852"/>
            <a:ext cx="2460389" cy="237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23878"/>
            <a:ext cx="2460389" cy="873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fld id="{6C6AE60A-B69C-4790-82F7-3882EDF23186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158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sz="1800" dirty="0" smtClean="0"/>
              <a:t>Selbstlernende </a:t>
            </a:r>
            <a:r>
              <a:rPr lang="de-DE" sz="1800" dirty="0" err="1"/>
              <a:t>Predictive-Intelligence</a:t>
            </a:r>
            <a:endParaRPr lang="en-US" sz="1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289"/>
          <a:stretch/>
        </p:blipFill>
        <p:spPr bwMode="auto">
          <a:xfrm>
            <a:off x="205965" y="1131590"/>
            <a:ext cx="1407768" cy="3076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1665933" y="1511171"/>
            <a:ext cx="17509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Stufe 1: Bilanzkreis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665933" y="2195247"/>
            <a:ext cx="15799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Stufe 2: Lokation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665933" y="3049259"/>
            <a:ext cx="15966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Stufe 3: Erzeuger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665933" y="3713436"/>
            <a:ext cx="18979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Stufe 3: Verbraucher</a:t>
            </a:r>
          </a:p>
        </p:txBody>
      </p:sp>
      <p:sp>
        <p:nvSpPr>
          <p:cNvPr id="10" name="Geschweifte Klammer rechts 9"/>
          <p:cNvSpPr/>
          <p:nvPr/>
        </p:nvSpPr>
        <p:spPr>
          <a:xfrm>
            <a:off x="1613733" y="1511171"/>
            <a:ext cx="104400" cy="369332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Geschweifte Klammer rechts 10"/>
          <p:cNvSpPr/>
          <p:nvPr/>
        </p:nvSpPr>
        <p:spPr>
          <a:xfrm>
            <a:off x="1613733" y="1880503"/>
            <a:ext cx="104400" cy="998820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Geschweifte Klammer rechts 11"/>
          <p:cNvSpPr/>
          <p:nvPr/>
        </p:nvSpPr>
        <p:spPr>
          <a:xfrm>
            <a:off x="1605268" y="2892133"/>
            <a:ext cx="104400" cy="696253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Geschweifte Klammer rechts 12"/>
          <p:cNvSpPr/>
          <p:nvPr/>
        </p:nvSpPr>
        <p:spPr>
          <a:xfrm>
            <a:off x="1601736" y="3588386"/>
            <a:ext cx="104400" cy="619433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/>
          <p:cNvSpPr txBox="1"/>
          <p:nvPr/>
        </p:nvSpPr>
        <p:spPr>
          <a:xfrm>
            <a:off x="6966673" y="1555013"/>
            <a:ext cx="20882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de-DE" sz="1600" dirty="0" smtClean="0"/>
              <a:t>Eigenschaften pro „Asset“, bspw.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Zuordnung zu Messzähler, zu Wetterstation, …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Maximalwerte</a:t>
            </a:r>
            <a:br>
              <a:rPr lang="de-DE" sz="1600" dirty="0" smtClean="0"/>
            </a:br>
            <a:r>
              <a:rPr lang="de-DE" sz="1600" dirty="0" smtClean="0"/>
              <a:t>(um Messfehler zu korrigieren)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…</a:t>
            </a:r>
          </a:p>
          <a:p>
            <a:pPr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66"/>
          <a:stretch/>
        </p:blipFill>
        <p:spPr bwMode="auto">
          <a:xfrm>
            <a:off x="3779912" y="1146779"/>
            <a:ext cx="3186761" cy="3494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Grafik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  <p:sp>
        <p:nvSpPr>
          <p:cNvPr id="17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fld id="{6C6AE60A-B69C-4790-82F7-3882EDF23186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902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sz="1800" dirty="0" smtClean="0"/>
              <a:t>Selbstlernende </a:t>
            </a:r>
            <a:r>
              <a:rPr lang="de-DE" sz="1800" dirty="0" err="1"/>
              <a:t>Predictive-Intelligence</a:t>
            </a:r>
            <a:endParaRPr lang="en-US" sz="1800" dirty="0"/>
          </a:p>
        </p:txBody>
      </p:sp>
      <p:sp>
        <p:nvSpPr>
          <p:cNvPr id="5" name="Textfeld 4"/>
          <p:cNvSpPr txBox="1"/>
          <p:nvPr/>
        </p:nvSpPr>
        <p:spPr>
          <a:xfrm>
            <a:off x="3923928" y="1347614"/>
            <a:ext cx="45561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Ausfallzeiten festlegen, </a:t>
            </a:r>
            <a:br>
              <a:rPr lang="de-DE" sz="1600" dirty="0" smtClean="0"/>
            </a:br>
            <a:r>
              <a:rPr lang="de-DE" sz="1600" dirty="0" smtClean="0"/>
              <a:t>bspw. für Wartung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Wartungshauptaktivitäten detaillieren,</a:t>
            </a:r>
            <a:br>
              <a:rPr lang="de-DE" sz="1600" dirty="0" smtClean="0"/>
            </a:br>
            <a:r>
              <a:rPr lang="de-DE" sz="1600" dirty="0" smtClean="0"/>
              <a:t>bspw. Austausch des Brenners (Einfluss auf Effizienz der Anlage)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Anlauf- und Auslauf-Phasen festlegen (geringere Leistung)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…</a:t>
            </a:r>
            <a:endParaRPr lang="de-DE" dirty="0" smtClean="0"/>
          </a:p>
        </p:txBody>
      </p:sp>
      <p:sp>
        <p:nvSpPr>
          <p:cNvPr id="6" name="Textfeld 5"/>
          <p:cNvSpPr txBox="1"/>
          <p:nvPr/>
        </p:nvSpPr>
        <p:spPr>
          <a:xfrm>
            <a:off x="128875" y="840153"/>
            <a:ext cx="8475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Verwaltung aller „Assets“: Stromerzeugungsanlagen</a:t>
            </a: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57" y="1241867"/>
            <a:ext cx="3668651" cy="3319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  <p:sp>
        <p:nvSpPr>
          <p:cNvPr id="9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fld id="{6C6AE60A-B69C-4790-82F7-3882EDF23186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1524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sz="1800" dirty="0" smtClean="0"/>
              <a:t>Selbstlernende </a:t>
            </a:r>
            <a:r>
              <a:rPr lang="de-DE" sz="1800" dirty="0" err="1"/>
              <a:t>Predictive-Intelligence</a:t>
            </a:r>
            <a:endParaRPr lang="en-US" sz="1800" dirty="0"/>
          </a:p>
        </p:txBody>
      </p:sp>
      <p:pic>
        <p:nvPicPr>
          <p:cNvPr id="8" name="Grafik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181568" y="3828985"/>
            <a:ext cx="8710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Wichtige Änderungen werden gezielt kommuniziert 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An die entsprechenden Standorte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An die entsprechenden Rollen: Trader, Operator, Standort-Administrator, Systemadministrator</a:t>
            </a:r>
            <a:endParaRPr lang="de-DE" dirty="0" smtClean="0"/>
          </a:p>
        </p:txBody>
      </p:sp>
      <p:sp>
        <p:nvSpPr>
          <p:cNvPr id="10" name="Textfeld 9"/>
          <p:cNvSpPr txBox="1"/>
          <p:nvPr/>
        </p:nvSpPr>
        <p:spPr>
          <a:xfrm>
            <a:off x="128875" y="978282"/>
            <a:ext cx="8475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Automatisches Informieren der relevanten Rollen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68" y="1595062"/>
            <a:ext cx="2550038" cy="18407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272" y="1576011"/>
            <a:ext cx="2550038" cy="18598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Pfeil nach rechts 12"/>
          <p:cNvSpPr/>
          <p:nvPr/>
        </p:nvSpPr>
        <p:spPr>
          <a:xfrm>
            <a:off x="2557832" y="2354281"/>
            <a:ext cx="366440" cy="288032"/>
          </a:xfrm>
          <a:prstGeom prst="rightArrow">
            <a:avLst/>
          </a:prstGeom>
          <a:solidFill>
            <a:srgbClr val="A6001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56116"/>
            <a:ext cx="3408363" cy="188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Pfeil nach rechts 14"/>
          <p:cNvSpPr/>
          <p:nvPr/>
        </p:nvSpPr>
        <p:spPr>
          <a:xfrm>
            <a:off x="5291090" y="2371437"/>
            <a:ext cx="366440" cy="288032"/>
          </a:xfrm>
          <a:prstGeom prst="rightArrow">
            <a:avLst/>
          </a:prstGeom>
          <a:solidFill>
            <a:srgbClr val="A6001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fld id="{6C6AE60A-B69C-4790-82F7-3882EDF23186}" type="slidenum">
              <a:rPr lang="de-DE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8015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sz="1800" dirty="0" smtClean="0"/>
              <a:t>Selbstlernende </a:t>
            </a:r>
            <a:r>
              <a:rPr lang="de-DE" sz="1800" dirty="0" err="1"/>
              <a:t>Predictive-Intelligence</a:t>
            </a:r>
            <a:endParaRPr lang="en-US" sz="1800" dirty="0"/>
          </a:p>
        </p:txBody>
      </p:sp>
      <p:pic>
        <p:nvPicPr>
          <p:cNvPr id="8" name="Grafik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100682" y="1209485"/>
            <a:ext cx="8475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Schichtkalender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7" y="1691935"/>
            <a:ext cx="6112282" cy="2423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feld 17"/>
          <p:cNvSpPr txBox="1"/>
          <p:nvPr/>
        </p:nvSpPr>
        <p:spPr>
          <a:xfrm>
            <a:off x="6208018" y="1807408"/>
            <a:ext cx="2952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Geplante Schichten in den einzelnen Arbeitsbereichen pro Standort haben – verständlicherweise – einen großen Einfluss auf den Bedarf an Strom und Wärme.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Schichten können daher intuitiv und flexibel definiert werden.</a:t>
            </a:r>
            <a:endParaRPr lang="de-DE" dirty="0" smtClean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fld id="{6C6AE60A-B69C-4790-82F7-3882EDF23186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3922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96958" y="36665"/>
            <a:ext cx="7724725" cy="882721"/>
          </a:xfrm>
        </p:spPr>
        <p:txBody>
          <a:bodyPr/>
          <a:lstStyle/>
          <a:p>
            <a:pPr marL="0" indent="0"/>
            <a:r>
              <a:rPr lang="de-DE" sz="1600" dirty="0" smtClean="0"/>
              <a:t>Selbstlernende </a:t>
            </a:r>
            <a:r>
              <a:rPr lang="de-DE" sz="1600" dirty="0"/>
              <a:t>Prognosen zur Optimierung </a:t>
            </a:r>
            <a:r>
              <a:rPr lang="de-DE" sz="1600" dirty="0" smtClean="0"/>
              <a:t>des Kraftwerkbetriebes </a:t>
            </a:r>
            <a:r>
              <a:rPr lang="de-DE" sz="1600" dirty="0"/>
              <a:t>und der Stromvermarktung</a:t>
            </a:r>
            <a:endParaRPr lang="en-US" sz="1600" dirty="0"/>
          </a:p>
        </p:txBody>
      </p:sp>
      <p:pic>
        <p:nvPicPr>
          <p:cNvPr id="8" name="Grafik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179512" y="987574"/>
            <a:ext cx="8722064" cy="472957"/>
          </a:xfrm>
          <a:prstGeom prst="roundRect">
            <a:avLst/>
          </a:prstGeom>
          <a:noFill/>
          <a:ln w="38100">
            <a:solidFill>
              <a:srgbClr val="A60019"/>
            </a:solidFill>
          </a:ln>
          <a:effectLst/>
        </p:spPr>
        <p:txBody>
          <a:bodyPr wrap="square" lIns="91434" tIns="45717" rIns="91434" bIns="45717" rtlCol="0" anchor="ctr">
            <a:noAutofit/>
          </a:bodyPr>
          <a:lstStyle>
            <a:defPPr>
              <a:defRPr lang="de-DE"/>
            </a:defPPr>
            <a:lvl1pPr algn="ctr">
              <a:defRPr sz="24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de-DE" sz="1600" dirty="0" smtClean="0"/>
              <a:t>Querverbundoptimierung:</a:t>
            </a:r>
          </a:p>
          <a:p>
            <a:r>
              <a:rPr lang="de-DE" sz="1600" dirty="0" smtClean="0"/>
              <a:t>Stromerzeugung zur optimalen Eigenstromnutzung und Strom-Vermarktung</a:t>
            </a:r>
            <a:endParaRPr lang="de-DE" sz="1600" u="sng" dirty="0"/>
          </a:p>
        </p:txBody>
      </p:sp>
      <p:sp>
        <p:nvSpPr>
          <p:cNvPr id="10" name="Rechteck 9"/>
          <p:cNvSpPr/>
          <p:nvPr/>
        </p:nvSpPr>
        <p:spPr>
          <a:xfrm>
            <a:off x="2267744" y="1603708"/>
            <a:ext cx="6782546" cy="2631484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marL="0" lvl="1">
              <a:buClr>
                <a:srgbClr val="7B0046"/>
              </a:buClr>
              <a:buSzPct val="90000"/>
            </a:pPr>
            <a:r>
              <a:rPr lang="de-DE" sz="1100" b="1" dirty="0" smtClean="0">
                <a:solidFill>
                  <a:srgbClr val="292934"/>
                </a:solidFill>
              </a:rPr>
              <a:t>Ziel 1</a:t>
            </a:r>
            <a:r>
              <a:rPr lang="de-DE" sz="1100" dirty="0" smtClean="0">
                <a:solidFill>
                  <a:srgbClr val="292934"/>
                </a:solidFill>
              </a:rPr>
              <a:t>: </a:t>
            </a:r>
            <a:r>
              <a:rPr lang="de-DE" sz="1100" dirty="0">
                <a:solidFill>
                  <a:srgbClr val="292934"/>
                </a:solidFill>
              </a:rPr>
              <a:t>	</a:t>
            </a:r>
            <a:r>
              <a:rPr lang="de-DE" sz="1100" dirty="0" smtClean="0">
                <a:solidFill>
                  <a:srgbClr val="292934"/>
                </a:solidFill>
              </a:rPr>
              <a:t>Kostengünstig Eigenstrom für Automobilproduktion bereitstellen</a:t>
            </a:r>
            <a:endParaRPr lang="de-DE" sz="1100" b="1" dirty="0" smtClean="0">
              <a:solidFill>
                <a:srgbClr val="292934"/>
              </a:solidFill>
            </a:endParaRPr>
          </a:p>
          <a:p>
            <a:pPr marL="0" lvl="1">
              <a:buClr>
                <a:srgbClr val="7B0046"/>
              </a:buClr>
              <a:buSzPct val="90000"/>
            </a:pPr>
            <a:r>
              <a:rPr lang="de-DE" sz="1100" b="1" dirty="0" smtClean="0">
                <a:solidFill>
                  <a:srgbClr val="292934"/>
                </a:solidFill>
              </a:rPr>
              <a:t>Ziel 2:</a:t>
            </a:r>
            <a:r>
              <a:rPr lang="de-DE" sz="1100" dirty="0">
                <a:solidFill>
                  <a:srgbClr val="292934"/>
                </a:solidFill>
              </a:rPr>
              <a:t>	</a:t>
            </a:r>
            <a:r>
              <a:rPr lang="de-DE" sz="1100" dirty="0" smtClean="0">
                <a:solidFill>
                  <a:srgbClr val="292934"/>
                </a:solidFill>
              </a:rPr>
              <a:t>Stromerzeugungskosten querfinanzieren durch Vermarktung des „überschüssigen“ Stroms, 	wenn lukrativer Verkauf möglich</a:t>
            </a:r>
            <a:endParaRPr lang="de-DE" sz="1100" dirty="0">
              <a:solidFill>
                <a:srgbClr val="292934"/>
              </a:solidFill>
            </a:endParaRPr>
          </a:p>
          <a:p>
            <a:pPr marL="0" lvl="1">
              <a:buClr>
                <a:srgbClr val="7B0046"/>
              </a:buClr>
              <a:buSzPct val="90000"/>
            </a:pPr>
            <a:r>
              <a:rPr lang="de-DE" sz="1100" b="1" dirty="0" smtClean="0">
                <a:solidFill>
                  <a:srgbClr val="292934"/>
                </a:solidFill>
              </a:rPr>
              <a:t>Problem</a:t>
            </a:r>
            <a:r>
              <a:rPr lang="de-DE" sz="1100" b="1" dirty="0">
                <a:solidFill>
                  <a:srgbClr val="292934"/>
                </a:solidFill>
              </a:rPr>
              <a:t>:	</a:t>
            </a:r>
            <a:r>
              <a:rPr lang="de-DE" sz="1100" dirty="0" smtClean="0">
                <a:solidFill>
                  <a:srgbClr val="292934"/>
                </a:solidFill>
              </a:rPr>
              <a:t>Eigener Strombedarf sehr volatil und schwer vorhersagbar</a:t>
            </a:r>
          </a:p>
          <a:p>
            <a:pPr marL="0" lvl="1">
              <a:buClr>
                <a:srgbClr val="7B0046"/>
              </a:buClr>
              <a:buSzPct val="90000"/>
            </a:pPr>
            <a:r>
              <a:rPr lang="de-DE" sz="1100" dirty="0">
                <a:solidFill>
                  <a:srgbClr val="292934"/>
                </a:solidFill>
              </a:rPr>
              <a:t>	</a:t>
            </a:r>
            <a:r>
              <a:rPr lang="de-DE" sz="1100" dirty="0" smtClean="0">
                <a:solidFill>
                  <a:srgbClr val="292934"/>
                </a:solidFill>
              </a:rPr>
              <a:t>Strom wird erzeugt in Kombination mit Wärme (Gasturbine, Dampfturbine)</a:t>
            </a:r>
          </a:p>
          <a:p>
            <a:pPr marL="0" lvl="1">
              <a:buClr>
                <a:srgbClr val="7B0046"/>
              </a:buClr>
              <a:buSzPct val="90000"/>
            </a:pPr>
            <a:r>
              <a:rPr lang="de-DE" sz="1100" dirty="0">
                <a:solidFill>
                  <a:srgbClr val="292934"/>
                </a:solidFill>
              </a:rPr>
              <a:t>	</a:t>
            </a:r>
            <a:r>
              <a:rPr lang="de-DE" sz="1100" dirty="0" smtClean="0">
                <a:solidFill>
                  <a:srgbClr val="292934"/>
                </a:solidFill>
              </a:rPr>
              <a:t>Kosten der Stromerzeugung ebenfalls volatil, da abhängig von dynamischen Faktoren</a:t>
            </a:r>
          </a:p>
          <a:p>
            <a:pPr marL="0" lvl="1">
              <a:buClr>
                <a:srgbClr val="7B0046"/>
              </a:buClr>
              <a:buSzPct val="90000"/>
            </a:pPr>
            <a:r>
              <a:rPr lang="de-DE" sz="1100" dirty="0">
                <a:solidFill>
                  <a:srgbClr val="292934"/>
                </a:solidFill>
              </a:rPr>
              <a:t>	</a:t>
            </a:r>
            <a:r>
              <a:rPr lang="de-DE" sz="1100" dirty="0" smtClean="0">
                <a:solidFill>
                  <a:srgbClr val="292934"/>
                </a:solidFill>
              </a:rPr>
              <a:t>Verkaufspreise an der Börse stark schwankend</a:t>
            </a:r>
          </a:p>
          <a:p>
            <a:pPr marL="0" lvl="1">
              <a:buClr>
                <a:srgbClr val="7B0046"/>
              </a:buClr>
              <a:buSzPct val="90000"/>
            </a:pPr>
            <a:r>
              <a:rPr lang="de-DE" sz="1100" b="1" dirty="0" smtClean="0">
                <a:solidFill>
                  <a:srgbClr val="292934"/>
                </a:solidFill>
              </a:rPr>
              <a:t>Weg</a:t>
            </a:r>
            <a:r>
              <a:rPr lang="de-DE" sz="1100" dirty="0">
                <a:solidFill>
                  <a:srgbClr val="292934"/>
                </a:solidFill>
              </a:rPr>
              <a:t>: 	</a:t>
            </a:r>
            <a:r>
              <a:rPr lang="de-DE" sz="1100" dirty="0" smtClean="0">
                <a:solidFill>
                  <a:srgbClr val="292934"/>
                </a:solidFill>
              </a:rPr>
              <a:t>Prognose des Strombedarfs an den Produktionsstandorten</a:t>
            </a:r>
          </a:p>
          <a:p>
            <a:pPr marL="0" lvl="1">
              <a:buClr>
                <a:srgbClr val="7B0046"/>
              </a:buClr>
              <a:buSzPct val="90000"/>
            </a:pPr>
            <a:r>
              <a:rPr lang="de-DE" sz="1100" dirty="0">
                <a:solidFill>
                  <a:srgbClr val="292934"/>
                </a:solidFill>
              </a:rPr>
              <a:t>	</a:t>
            </a:r>
            <a:r>
              <a:rPr lang="de-DE" sz="1100" dirty="0" smtClean="0">
                <a:solidFill>
                  <a:srgbClr val="292934"/>
                </a:solidFill>
              </a:rPr>
              <a:t>Prognose des Wärmebedarfs für Produktion und Gebäude</a:t>
            </a:r>
          </a:p>
          <a:p>
            <a:pPr marL="0" lvl="1">
              <a:buClr>
                <a:srgbClr val="7B0046"/>
              </a:buClr>
              <a:buSzPct val="90000"/>
            </a:pPr>
            <a:r>
              <a:rPr lang="de-DE" sz="1100" dirty="0">
                <a:solidFill>
                  <a:srgbClr val="292934"/>
                </a:solidFill>
              </a:rPr>
              <a:t>	</a:t>
            </a:r>
            <a:r>
              <a:rPr lang="de-DE" sz="1100" dirty="0" smtClean="0">
                <a:solidFill>
                  <a:srgbClr val="292934"/>
                </a:solidFill>
              </a:rPr>
              <a:t>Dynamische Wirkungsgradprognosen für Erzeugungsanlagen</a:t>
            </a:r>
          </a:p>
          <a:p>
            <a:pPr marL="0" lvl="1">
              <a:buClr>
                <a:srgbClr val="7B0046"/>
              </a:buClr>
              <a:buSzPct val="90000"/>
            </a:pPr>
            <a:r>
              <a:rPr lang="de-DE" sz="1100" dirty="0">
                <a:solidFill>
                  <a:srgbClr val="292934"/>
                </a:solidFill>
              </a:rPr>
              <a:t>	</a:t>
            </a:r>
            <a:r>
              <a:rPr lang="de-DE" sz="1100" dirty="0" smtClean="0">
                <a:solidFill>
                  <a:srgbClr val="292934"/>
                </a:solidFill>
              </a:rPr>
              <a:t>Grenzkostenkalkulation und Was-Wäre-Wenn-Simulationen</a:t>
            </a:r>
          </a:p>
          <a:p>
            <a:pPr marL="0" lvl="1">
              <a:buClr>
                <a:srgbClr val="7B0046"/>
              </a:buClr>
              <a:buSzPct val="90000"/>
            </a:pPr>
            <a:r>
              <a:rPr lang="de-DE" sz="1100" b="1" dirty="0" smtClean="0">
                <a:solidFill>
                  <a:srgbClr val="292934"/>
                </a:solidFill>
              </a:rPr>
              <a:t>Ergebnis:</a:t>
            </a:r>
            <a:r>
              <a:rPr lang="de-DE" sz="1100" dirty="0" smtClean="0">
                <a:solidFill>
                  <a:srgbClr val="292934"/>
                </a:solidFill>
              </a:rPr>
              <a:t>	Dynamische und automatische Fahrplanerstellung</a:t>
            </a:r>
          </a:p>
          <a:p>
            <a:pPr marL="0" lvl="1">
              <a:buClr>
                <a:srgbClr val="7B0046"/>
              </a:buClr>
              <a:buSzPct val="90000"/>
            </a:pPr>
            <a:r>
              <a:rPr lang="de-DE" sz="1100" dirty="0">
                <a:solidFill>
                  <a:srgbClr val="292934"/>
                </a:solidFill>
              </a:rPr>
              <a:t>	</a:t>
            </a:r>
            <a:r>
              <a:rPr lang="de-DE" sz="1100" dirty="0" smtClean="0">
                <a:solidFill>
                  <a:srgbClr val="292934"/>
                </a:solidFill>
              </a:rPr>
              <a:t>* für Vermarktungsempfehlung</a:t>
            </a:r>
          </a:p>
          <a:p>
            <a:pPr marL="0" lvl="1">
              <a:buClr>
                <a:srgbClr val="7B0046"/>
              </a:buClr>
              <a:buSzPct val="90000"/>
            </a:pPr>
            <a:r>
              <a:rPr lang="de-DE" sz="1100" dirty="0">
                <a:solidFill>
                  <a:srgbClr val="292934"/>
                </a:solidFill>
              </a:rPr>
              <a:t>	</a:t>
            </a:r>
            <a:r>
              <a:rPr lang="de-DE" sz="1100" dirty="0" smtClean="0">
                <a:solidFill>
                  <a:srgbClr val="292934"/>
                </a:solidFill>
              </a:rPr>
              <a:t>* für Maschinenbetrieb</a:t>
            </a:r>
          </a:p>
          <a:p>
            <a:pPr marL="0" lvl="1">
              <a:buClr>
                <a:srgbClr val="7B0046"/>
              </a:buClr>
              <a:buSzPct val="90000"/>
            </a:pPr>
            <a:r>
              <a:rPr lang="de-DE" sz="1100" dirty="0">
                <a:solidFill>
                  <a:srgbClr val="292934"/>
                </a:solidFill>
              </a:rPr>
              <a:t>	</a:t>
            </a:r>
            <a:r>
              <a:rPr lang="de-DE" sz="1100" dirty="0" smtClean="0">
                <a:solidFill>
                  <a:srgbClr val="292934"/>
                </a:solidFill>
              </a:rPr>
              <a:t>Automatisierter Workflow für Stromhändler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5" y="2750004"/>
            <a:ext cx="2049909" cy="97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"/>
          <a:stretch/>
        </p:blipFill>
        <p:spPr bwMode="auto">
          <a:xfrm>
            <a:off x="190800" y="1491630"/>
            <a:ext cx="1737139" cy="1227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01540" y="3942005"/>
            <a:ext cx="2948750" cy="95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97"/>
          <a:stretch/>
        </p:blipFill>
        <p:spPr bwMode="auto">
          <a:xfrm>
            <a:off x="199747" y="3737173"/>
            <a:ext cx="1728192" cy="99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fld id="{6C6AE60A-B69C-4790-82F7-3882EDF23186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515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755576" y="627534"/>
            <a:ext cx="5184576" cy="2918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  <p:sp>
        <p:nvSpPr>
          <p:cNvPr id="15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fld id="{6C6AE60A-B69C-4790-82F7-3882EDF23186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5220072" y="1347614"/>
            <a:ext cx="3801028" cy="861768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sz="3200" dirty="0">
                <a:solidFill>
                  <a:srgbClr val="A60019"/>
                </a:solidFill>
              </a:rPr>
              <a:t>Britta Hilt</a:t>
            </a:r>
          </a:p>
          <a:p>
            <a:r>
              <a:rPr lang="de-DE" dirty="0" smtClean="0">
                <a:solidFill>
                  <a:srgbClr val="A60019"/>
                </a:solidFill>
              </a:rPr>
              <a:t>Geschäftsführung IS </a:t>
            </a:r>
            <a:r>
              <a:rPr lang="de-DE" dirty="0" err="1" smtClean="0">
                <a:solidFill>
                  <a:srgbClr val="A60019"/>
                </a:solidFill>
              </a:rPr>
              <a:t>Predict</a:t>
            </a:r>
            <a:r>
              <a:rPr lang="de-DE" dirty="0" smtClean="0">
                <a:solidFill>
                  <a:srgbClr val="A60019"/>
                </a:solidFill>
              </a:rPr>
              <a:t> GmbH</a:t>
            </a:r>
            <a:endParaRPr lang="de-DE" dirty="0">
              <a:solidFill>
                <a:srgbClr val="A60019"/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5220072" y="3085447"/>
            <a:ext cx="2572743" cy="935146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dirty="0"/>
              <a:t>M +49 176 63 72 92 28</a:t>
            </a:r>
          </a:p>
          <a:p>
            <a:r>
              <a:rPr lang="en-US" dirty="0" smtClean="0"/>
              <a:t>T +49 681 </a:t>
            </a:r>
            <a:r>
              <a:rPr lang="en-US" smtClean="0"/>
              <a:t>96777 0</a:t>
            </a:r>
            <a:endParaRPr lang="en-US" dirty="0" smtClean="0"/>
          </a:p>
          <a:p>
            <a:r>
              <a:rPr lang="en-US" dirty="0" smtClean="0"/>
              <a:t>Britta.hilt@ispredict.com</a:t>
            </a:r>
            <a:endParaRPr lang="en-US" dirty="0"/>
          </a:p>
        </p:txBody>
      </p:sp>
      <p:pic>
        <p:nvPicPr>
          <p:cNvPr id="18" name="Picture 2" descr="C:\Users\bhi\Documents\Marketing\Bilder\Richard Britta\2016-09 - Britta WEconomy\Hilt - Quelle Wissensfabrik  SLAVIC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13637" y="1410330"/>
            <a:ext cx="1286614" cy="128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hteck 18"/>
          <p:cNvSpPr/>
          <p:nvPr/>
        </p:nvSpPr>
        <p:spPr>
          <a:xfrm>
            <a:off x="-180527" y="-44883"/>
            <a:ext cx="2994991" cy="5693866"/>
          </a:xfrm>
          <a:prstGeom prst="rect">
            <a:avLst/>
          </a:prstGeom>
          <a:solidFill>
            <a:srgbClr val="FFD900"/>
          </a:solidFill>
        </p:spPr>
        <p:txBody>
          <a:bodyPr wrap="square" rtlCol="0">
            <a:spAutoFit/>
          </a:bodyPr>
          <a:lstStyle/>
          <a:p>
            <a:pPr algn="ctr"/>
            <a:endParaRPr lang="en-US" sz="1400" b="1" u="sng" dirty="0" smtClean="0">
              <a:solidFill>
                <a:schemeClr val="tx1"/>
              </a:solidFill>
            </a:endParaRPr>
          </a:p>
          <a:p>
            <a:pPr algn="ctr"/>
            <a:endParaRPr lang="en-US" sz="1400" b="1" u="sng" dirty="0"/>
          </a:p>
          <a:p>
            <a:pPr algn="ctr"/>
            <a:endParaRPr lang="en-US" sz="1400" b="1" u="sng" dirty="0" smtClean="0">
              <a:solidFill>
                <a:schemeClr val="tx1"/>
              </a:solidFill>
            </a:endParaRPr>
          </a:p>
          <a:p>
            <a:pPr algn="ctr"/>
            <a:endParaRPr lang="en-US" sz="1400" b="1" u="sng" dirty="0"/>
          </a:p>
          <a:p>
            <a:pPr algn="ctr"/>
            <a:endParaRPr lang="en-US" sz="1400" b="1" u="sng" dirty="0" smtClean="0">
              <a:solidFill>
                <a:schemeClr val="tx1"/>
              </a:solidFill>
            </a:endParaRPr>
          </a:p>
          <a:p>
            <a:pPr algn="ctr"/>
            <a:endParaRPr lang="en-US" sz="1400" b="1" u="sng" dirty="0"/>
          </a:p>
          <a:p>
            <a:pPr algn="ctr"/>
            <a:endParaRPr lang="en-US" sz="1400" b="1" u="sng" dirty="0" smtClean="0">
              <a:solidFill>
                <a:schemeClr val="tx1"/>
              </a:solidFill>
            </a:endParaRPr>
          </a:p>
          <a:p>
            <a:pPr algn="ctr"/>
            <a:endParaRPr lang="en-US" sz="1400" b="1" u="sng" dirty="0"/>
          </a:p>
          <a:p>
            <a:pPr algn="ctr"/>
            <a:endParaRPr lang="en-US" sz="1400" b="1" u="sng" dirty="0" smtClean="0">
              <a:solidFill>
                <a:schemeClr val="tx1"/>
              </a:solidFill>
            </a:endParaRPr>
          </a:p>
          <a:p>
            <a:pPr algn="ctr"/>
            <a:endParaRPr lang="en-US" sz="1400" b="1" u="sng" dirty="0"/>
          </a:p>
          <a:p>
            <a:pPr algn="ctr"/>
            <a:endParaRPr lang="en-US" sz="1400" b="1" u="sng" dirty="0" smtClean="0">
              <a:solidFill>
                <a:schemeClr val="tx1"/>
              </a:solidFill>
            </a:endParaRPr>
          </a:p>
          <a:p>
            <a:pPr algn="ctr"/>
            <a:endParaRPr lang="en-US" sz="1400" b="1" u="sng" dirty="0"/>
          </a:p>
          <a:p>
            <a:pPr algn="ctr"/>
            <a:endParaRPr lang="en-US" sz="1400" b="1" u="sng" dirty="0" smtClean="0">
              <a:solidFill>
                <a:schemeClr val="tx1"/>
              </a:solidFill>
            </a:endParaRPr>
          </a:p>
          <a:p>
            <a:pPr algn="ctr"/>
            <a:endParaRPr lang="en-US" sz="1400" b="1" u="sng" dirty="0"/>
          </a:p>
          <a:p>
            <a:pPr algn="ctr"/>
            <a:endParaRPr lang="en-US" sz="1400" b="1" u="sng" dirty="0" smtClean="0">
              <a:solidFill>
                <a:schemeClr val="tx1"/>
              </a:solidFill>
            </a:endParaRPr>
          </a:p>
          <a:p>
            <a:pPr algn="ctr"/>
            <a:endParaRPr lang="en-US" sz="1400" b="1" u="sng" dirty="0"/>
          </a:p>
          <a:p>
            <a:pPr algn="ctr"/>
            <a:endParaRPr lang="en-US" sz="1400" b="1" u="sng" dirty="0" smtClean="0">
              <a:solidFill>
                <a:schemeClr val="tx1"/>
              </a:solidFill>
            </a:endParaRPr>
          </a:p>
          <a:p>
            <a:pPr algn="ctr"/>
            <a:endParaRPr lang="en-US" sz="1400" b="1" u="sng" dirty="0"/>
          </a:p>
          <a:p>
            <a:pPr algn="ctr"/>
            <a:endParaRPr lang="en-US" sz="1400" b="1" u="sng" dirty="0" smtClean="0">
              <a:solidFill>
                <a:schemeClr val="tx1"/>
              </a:solidFill>
            </a:endParaRPr>
          </a:p>
          <a:p>
            <a:pPr algn="ctr"/>
            <a:endParaRPr lang="en-US" sz="1400" b="1" u="sng" dirty="0"/>
          </a:p>
          <a:p>
            <a:pPr algn="ctr"/>
            <a:endParaRPr lang="en-US" sz="1400" b="1" u="sng" dirty="0" smtClean="0">
              <a:solidFill>
                <a:schemeClr val="tx1"/>
              </a:solidFill>
            </a:endParaRPr>
          </a:p>
          <a:p>
            <a:pPr algn="ctr"/>
            <a:endParaRPr lang="en-US" sz="1400" b="1" u="sng" dirty="0"/>
          </a:p>
          <a:p>
            <a:pPr algn="ctr"/>
            <a:endParaRPr lang="en-US" sz="1400" b="1" u="sng" dirty="0" smtClean="0">
              <a:solidFill>
                <a:schemeClr val="tx1"/>
              </a:solidFill>
            </a:endParaRPr>
          </a:p>
          <a:p>
            <a:pPr algn="ctr"/>
            <a:endParaRPr lang="en-US" sz="1400" b="1" u="sng" dirty="0"/>
          </a:p>
          <a:p>
            <a:pPr algn="ctr"/>
            <a:endParaRPr lang="en-US" sz="1400" b="1" u="sng" dirty="0" smtClean="0">
              <a:solidFill>
                <a:schemeClr val="tx1"/>
              </a:solidFill>
            </a:endParaRPr>
          </a:p>
          <a:p>
            <a:pPr algn="ctr"/>
            <a:endParaRPr lang="en-US" sz="1400" b="1" u="sng" dirty="0" err="1">
              <a:solidFill>
                <a:schemeClr val="tx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118374" y="3085449"/>
            <a:ext cx="2198026" cy="1200323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de-DE" dirty="0" smtClean="0"/>
              <a:t>IS Predict GmbH</a:t>
            </a:r>
          </a:p>
          <a:p>
            <a:r>
              <a:rPr lang="de-DE" dirty="0" smtClean="0"/>
              <a:t>Uni Campus Nord</a:t>
            </a:r>
          </a:p>
          <a:p>
            <a:r>
              <a:rPr lang="de-DE" dirty="0" smtClean="0"/>
              <a:t>D5.1 Scheer Tower</a:t>
            </a:r>
          </a:p>
          <a:p>
            <a:r>
              <a:rPr lang="de-DE" dirty="0" smtClean="0"/>
              <a:t>66123 Saarbrücken</a:t>
            </a:r>
            <a:endParaRPr lang="de-DE" dirty="0"/>
          </a:p>
        </p:txBody>
      </p:sp>
      <p:sp>
        <p:nvSpPr>
          <p:cNvPr id="21" name="Textfeld 20"/>
          <p:cNvSpPr txBox="1"/>
          <p:nvPr/>
        </p:nvSpPr>
        <p:spPr>
          <a:xfrm>
            <a:off x="118374" y="1410330"/>
            <a:ext cx="966919" cy="369326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de-DE" dirty="0" smtClean="0"/>
              <a:t>Kontakt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770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N:\@Becker\UK und IK\PPTs\Standardpräsentation\2017\Juli\Kart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7944" y="1215823"/>
            <a:ext cx="5076056" cy="392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449263" y="419100"/>
            <a:ext cx="7305675" cy="368300"/>
          </a:xfrm>
        </p:spPr>
        <p:txBody>
          <a:bodyPr rtlCol="0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de-DE" altLang="de-DE" sz="1800" dirty="0" smtClean="0">
                <a:cs typeface="+mn-cs"/>
              </a:rPr>
              <a:t>Opel/</a:t>
            </a:r>
            <a:r>
              <a:rPr lang="de-DE" altLang="de-DE" sz="1800" dirty="0" err="1" smtClean="0">
                <a:cs typeface="+mn-cs"/>
              </a:rPr>
              <a:t>Vauxhall</a:t>
            </a:r>
            <a:endParaRPr lang="de-DE" altLang="de-DE" sz="1800" dirty="0">
              <a:cs typeface="+mn-cs"/>
            </a:endParaRPr>
          </a:p>
        </p:txBody>
      </p:sp>
      <p:sp>
        <p:nvSpPr>
          <p:cNvPr id="36867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49263" y="1131888"/>
            <a:ext cx="8280400" cy="2890837"/>
          </a:xfrm>
        </p:spPr>
        <p:txBody>
          <a:bodyPr/>
          <a:lstStyle/>
          <a:p>
            <a:pPr marL="182563" indent="-182563">
              <a:lnSpc>
                <a:spcPct val="120000"/>
              </a:lnSpc>
              <a:spcBef>
                <a:spcPct val="0"/>
              </a:spcBef>
              <a:buClr>
                <a:srgbClr val="FEBE10"/>
              </a:buClr>
              <a:buFont typeface="Arial" charset="0"/>
              <a:buChar char="•"/>
            </a:pPr>
            <a:r>
              <a:rPr lang="de-DE" sz="900" dirty="0">
                <a:latin typeface="Opel Sans Condensed" charset="0"/>
                <a:ea typeface="MS PGothic" charset="0"/>
              </a:rPr>
              <a:t>Sitz der </a:t>
            </a:r>
            <a:r>
              <a:rPr lang="de-DE" sz="900" b="1" dirty="0">
                <a:latin typeface="Opel Sans Condensed" charset="0"/>
                <a:ea typeface="MS PGothic" charset="0"/>
              </a:rPr>
              <a:t>Unternehmenszentrale</a:t>
            </a:r>
            <a:r>
              <a:rPr lang="de-DE" sz="900" dirty="0">
                <a:latin typeface="Opel Sans Condensed" charset="0"/>
                <a:ea typeface="MS PGothic" charset="0"/>
              </a:rPr>
              <a:t>: Rüsselsheim</a:t>
            </a:r>
          </a:p>
          <a:p>
            <a:pPr marL="182563" indent="-182563">
              <a:lnSpc>
                <a:spcPct val="120000"/>
              </a:lnSpc>
              <a:spcBef>
                <a:spcPct val="0"/>
              </a:spcBef>
              <a:buClr>
                <a:srgbClr val="FEBE10"/>
              </a:buClr>
              <a:buFont typeface="Arial" charset="0"/>
              <a:buChar char="•"/>
            </a:pPr>
            <a:r>
              <a:rPr lang="de-DE" sz="900" dirty="0">
                <a:latin typeface="Opel Sans Condensed" charset="0"/>
                <a:ea typeface="MS PGothic" charset="0"/>
              </a:rPr>
              <a:t>Mehr als</a:t>
            </a:r>
            <a:r>
              <a:rPr lang="de-DE" sz="900" b="1" dirty="0">
                <a:latin typeface="Opel Sans Condensed" charset="0"/>
                <a:ea typeface="MS PGothic" charset="0"/>
              </a:rPr>
              <a:t> 37.000 Mitarbeiter*</a:t>
            </a:r>
            <a:r>
              <a:rPr lang="de-DE" sz="900" dirty="0">
                <a:latin typeface="Opel Sans Condensed" charset="0"/>
                <a:ea typeface="MS PGothic" charset="0"/>
              </a:rPr>
              <a:t>,</a:t>
            </a:r>
            <a:br>
              <a:rPr lang="de-DE" sz="900" dirty="0">
                <a:latin typeface="Opel Sans Condensed" charset="0"/>
                <a:ea typeface="MS PGothic" charset="0"/>
              </a:rPr>
            </a:br>
            <a:r>
              <a:rPr lang="de-DE" sz="900" dirty="0">
                <a:latin typeface="Opel Sans Condensed" charset="0"/>
                <a:ea typeface="MS PGothic" charset="0"/>
              </a:rPr>
              <a:t>davon mehr als </a:t>
            </a:r>
            <a:r>
              <a:rPr lang="de-DE" sz="900" b="1" dirty="0">
                <a:latin typeface="Opel Sans Condensed" charset="0"/>
                <a:ea typeface="MS PGothic" charset="0"/>
              </a:rPr>
              <a:t>19.000 in Deutschland</a:t>
            </a:r>
          </a:p>
          <a:p>
            <a:pPr marL="182563" indent="-182563">
              <a:lnSpc>
                <a:spcPct val="120000"/>
              </a:lnSpc>
              <a:spcBef>
                <a:spcPct val="0"/>
              </a:spcBef>
              <a:buClr>
                <a:srgbClr val="FEBE10"/>
              </a:buClr>
              <a:buFont typeface="Arial" charset="0"/>
              <a:buChar char="•"/>
            </a:pPr>
            <a:r>
              <a:rPr lang="de-DE" sz="900" dirty="0">
                <a:latin typeface="Opel Sans Condensed" charset="0"/>
                <a:ea typeface="MS PGothic" charset="0"/>
              </a:rPr>
              <a:t>Jährlich </a:t>
            </a:r>
            <a:r>
              <a:rPr lang="de-DE" sz="900" b="1" dirty="0">
                <a:latin typeface="Opel Sans Condensed" charset="0"/>
                <a:ea typeface="MS PGothic" charset="0"/>
              </a:rPr>
              <a:t>über 1 Million verkaufte Autos</a:t>
            </a:r>
            <a:endParaRPr lang="de-DE" sz="900" dirty="0">
              <a:latin typeface="Opel Sans Condensed" charset="0"/>
              <a:ea typeface="MS PGothic" charset="0"/>
            </a:endParaRPr>
          </a:p>
          <a:p>
            <a:pPr marL="182563" indent="-182563">
              <a:lnSpc>
                <a:spcPct val="120000"/>
              </a:lnSpc>
              <a:spcBef>
                <a:spcPct val="0"/>
              </a:spcBef>
              <a:buClr>
                <a:srgbClr val="FEBE10"/>
              </a:buClr>
              <a:buFont typeface="Arial" charset="0"/>
              <a:buChar char="•"/>
            </a:pPr>
            <a:r>
              <a:rPr lang="de-DE" sz="900" dirty="0">
                <a:latin typeface="Opel Sans Condensed" charset="0"/>
                <a:ea typeface="MS PGothic" charset="0"/>
              </a:rPr>
              <a:t>2016 bis 2020: </a:t>
            </a:r>
            <a:r>
              <a:rPr lang="de-DE" sz="900" b="1" dirty="0">
                <a:latin typeface="Opel Sans Condensed" charset="0"/>
                <a:ea typeface="MS PGothic" charset="0"/>
              </a:rPr>
              <a:t>29 neue Modelle</a:t>
            </a:r>
            <a:r>
              <a:rPr lang="de-DE" sz="900" dirty="0">
                <a:latin typeface="Opel Sans Condensed" charset="0"/>
                <a:ea typeface="MS PGothic" charset="0"/>
              </a:rPr>
              <a:t>,</a:t>
            </a:r>
            <a:br>
              <a:rPr lang="de-DE" sz="900" dirty="0">
                <a:latin typeface="Opel Sans Condensed" charset="0"/>
                <a:ea typeface="MS PGothic" charset="0"/>
              </a:rPr>
            </a:br>
            <a:r>
              <a:rPr lang="de-DE" sz="900" b="1" dirty="0">
                <a:latin typeface="Opel Sans Condensed" charset="0"/>
                <a:ea typeface="MS PGothic" charset="0"/>
              </a:rPr>
              <a:t>7 </a:t>
            </a:r>
            <a:r>
              <a:rPr lang="de-DE" sz="900" dirty="0">
                <a:latin typeface="Opel Sans Condensed" charset="0"/>
                <a:ea typeface="MS PGothic" charset="0"/>
              </a:rPr>
              <a:t>davon allein </a:t>
            </a:r>
            <a:r>
              <a:rPr lang="de-DE" sz="900" b="1" dirty="0">
                <a:latin typeface="Opel Sans Condensed" charset="0"/>
                <a:ea typeface="MS PGothic" charset="0"/>
              </a:rPr>
              <a:t>2017</a:t>
            </a:r>
            <a:r>
              <a:rPr lang="de-DE" sz="900" dirty="0">
                <a:latin typeface="Opel Sans Condensed" charset="0"/>
                <a:ea typeface="MS PGothic" charset="0"/>
              </a:rPr>
              <a:t>.</a:t>
            </a:r>
            <a:br>
              <a:rPr lang="de-DE" sz="900" dirty="0">
                <a:latin typeface="Opel Sans Condensed" charset="0"/>
                <a:ea typeface="MS PGothic" charset="0"/>
              </a:rPr>
            </a:br>
            <a:r>
              <a:rPr lang="de-DE" sz="500" dirty="0">
                <a:latin typeface="Opel Sans Condensed" charset="0"/>
                <a:ea typeface="MS PGothic" charset="0"/>
              </a:rPr>
              <a:t>				</a:t>
            </a: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FEBE10"/>
              </a:buClr>
              <a:buFont typeface="Arial" charset="0"/>
              <a:buNone/>
            </a:pPr>
            <a:r>
              <a:rPr lang="de-DE" sz="500" dirty="0">
                <a:latin typeface="Opel Sans Condensed" charset="0"/>
                <a:ea typeface="MS PGothic" charset="0"/>
              </a:rPr>
              <a:t>* Stand 1. August 2017,</a:t>
            </a: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FEBE10"/>
              </a:buClr>
              <a:buFont typeface="Arial" charset="0"/>
              <a:buNone/>
            </a:pPr>
            <a:r>
              <a:rPr lang="de-DE" sz="500" dirty="0">
                <a:latin typeface="Opel Sans Condensed" charset="0"/>
                <a:ea typeface="MS PGothic" charset="0"/>
              </a:rPr>
              <a:t>    aktive Mitarbeiter</a:t>
            </a: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FEBE10"/>
              </a:buClr>
              <a:buFont typeface="Arial" charset="0"/>
              <a:buNone/>
            </a:pPr>
            <a:endParaRPr lang="de-DE" sz="900" dirty="0">
              <a:latin typeface="Opel Sans Condensed" charset="0"/>
              <a:ea typeface="MS PGothic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FEBE10"/>
              </a:buClr>
              <a:buFont typeface="Arial" charset="0"/>
              <a:buNone/>
            </a:pPr>
            <a:endParaRPr lang="de-DE" sz="900" dirty="0">
              <a:latin typeface="Opel Sans Condensed" charset="0"/>
              <a:ea typeface="MS PGothic" charset="0"/>
            </a:endParaRPr>
          </a:p>
          <a:p>
            <a:pPr>
              <a:buFont typeface="Arial" charset="0"/>
              <a:buNone/>
            </a:pPr>
            <a:endParaRPr lang="de-DE" sz="900" dirty="0">
              <a:latin typeface="Opel Sans Condensed" charset="0"/>
              <a:ea typeface="MS PGothic" charset="0"/>
            </a:endParaRPr>
          </a:p>
        </p:txBody>
      </p:sp>
      <p:sp>
        <p:nvSpPr>
          <p:cNvPr id="36868" name="Rectangle 16"/>
          <p:cNvSpPr>
            <a:spLocks noChangeArrowheads="1"/>
          </p:cNvSpPr>
          <p:nvPr/>
        </p:nvSpPr>
        <p:spPr bwMode="auto">
          <a:xfrm>
            <a:off x="3576911" y="1082551"/>
            <a:ext cx="2219325" cy="741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/>
          <a:p>
            <a:pPr marL="384175" indent="-384175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150000"/>
              <a:buFont typeface="Arial" charset="0"/>
              <a:buNone/>
            </a:pPr>
            <a:r>
              <a:rPr lang="de-DE" sz="900" dirty="0">
                <a:solidFill>
                  <a:srgbClr val="000000"/>
                </a:solidFill>
                <a:ea typeface="ヒラギノ角ゴ Pro W3" charset="0"/>
                <a:cs typeface="ヒラギノ角ゴ Pro W3" charset="0"/>
              </a:rPr>
              <a:t>10 Fertigungsstätten</a:t>
            </a:r>
          </a:p>
          <a:p>
            <a:pPr marL="384175" indent="-384175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150000"/>
            </a:pPr>
            <a:r>
              <a:rPr lang="de-DE" sz="900" dirty="0">
                <a:solidFill>
                  <a:srgbClr val="000000"/>
                </a:solidFill>
                <a:ea typeface="ヒラギノ角ゴ Pro W3" charset="0"/>
                <a:cs typeface="ヒラギノ角ゴ Pro W3" charset="0"/>
              </a:rPr>
              <a:t>1 Designzentrum</a:t>
            </a:r>
          </a:p>
          <a:p>
            <a:pPr marL="384175" indent="-384175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150000"/>
            </a:pPr>
            <a:r>
              <a:rPr lang="de-DE" sz="900" dirty="0" smtClean="0">
                <a:solidFill>
                  <a:srgbClr val="000000"/>
                </a:solidFill>
                <a:ea typeface="ヒラギノ角ゴ Pro W3" charset="0"/>
                <a:cs typeface="ヒラギノ角ゴ Pro W3" charset="0"/>
              </a:rPr>
              <a:t>1 Entwicklungszentrum</a:t>
            </a:r>
            <a:endParaRPr lang="de-DE" sz="900" dirty="0">
              <a:solidFill>
                <a:srgbClr val="000000"/>
              </a:solidFill>
              <a:ea typeface="ヒラギノ角ゴ Pro W3" charset="0"/>
              <a:cs typeface="ヒラギノ角ゴ Pro W3" charset="0"/>
            </a:endParaRPr>
          </a:p>
          <a:p>
            <a:pPr marL="384175" indent="-384175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150000"/>
            </a:pPr>
            <a:r>
              <a:rPr lang="de-DE" sz="900" dirty="0">
                <a:solidFill>
                  <a:srgbClr val="000000"/>
                </a:solidFill>
                <a:ea typeface="ヒラギノ角ゴ Pro W3" charset="0"/>
                <a:cs typeface="ヒラギノ角ゴ Pro W3" charset="0"/>
              </a:rPr>
              <a:t>1</a:t>
            </a:r>
            <a:r>
              <a:rPr lang="de-DE" sz="900" dirty="0" smtClean="0">
                <a:solidFill>
                  <a:srgbClr val="000000"/>
                </a:solidFill>
                <a:ea typeface="ヒラギノ角ゴ Pro W3" charset="0"/>
                <a:cs typeface="ヒラギノ角ゴ Pro W3" charset="0"/>
              </a:rPr>
              <a:t> Testzentrum</a:t>
            </a:r>
            <a:endParaRPr lang="de-DE" sz="900" dirty="0">
              <a:solidFill>
                <a:srgbClr val="000000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36869" name="Oval 18"/>
          <p:cNvSpPr>
            <a:spLocks noChangeArrowheads="1"/>
          </p:cNvSpPr>
          <p:nvPr/>
        </p:nvSpPr>
        <p:spPr bwMode="auto">
          <a:xfrm>
            <a:off x="3392761" y="1145973"/>
            <a:ext cx="139700" cy="139700"/>
          </a:xfrm>
          <a:prstGeom prst="ellipse">
            <a:avLst/>
          </a:prstGeom>
          <a:solidFill>
            <a:srgbClr val="FEBE1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36870" name="Oval 18"/>
          <p:cNvSpPr>
            <a:spLocks noChangeArrowheads="1"/>
          </p:cNvSpPr>
          <p:nvPr/>
        </p:nvSpPr>
        <p:spPr bwMode="auto">
          <a:xfrm>
            <a:off x="3392761" y="1313754"/>
            <a:ext cx="139700" cy="139700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36871" name="Rechteck 80"/>
          <p:cNvSpPr>
            <a:spLocks noChangeArrowheads="1"/>
          </p:cNvSpPr>
          <p:nvPr/>
        </p:nvSpPr>
        <p:spPr bwMode="auto">
          <a:xfrm>
            <a:off x="3399106" y="1649316"/>
            <a:ext cx="144463" cy="144462"/>
          </a:xfrm>
          <a:prstGeom prst="rect">
            <a:avLst/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36872" name="Oval 17"/>
          <p:cNvSpPr>
            <a:spLocks noChangeArrowheads="1"/>
          </p:cNvSpPr>
          <p:nvPr/>
        </p:nvSpPr>
        <p:spPr bwMode="auto">
          <a:xfrm>
            <a:off x="3392761" y="1481535"/>
            <a:ext cx="139700" cy="139700"/>
          </a:xfrm>
          <a:prstGeom prst="ellipse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36874" name="Rechteck 80"/>
          <p:cNvSpPr>
            <a:spLocks noChangeArrowheads="1"/>
          </p:cNvSpPr>
          <p:nvPr/>
        </p:nvSpPr>
        <p:spPr bwMode="auto">
          <a:xfrm>
            <a:off x="6516216" y="3364409"/>
            <a:ext cx="73025" cy="71437"/>
          </a:xfrm>
          <a:prstGeom prst="rect">
            <a:avLst/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11" name="Grafik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fld id="{6C6AE60A-B69C-4790-82F7-3882EDF23186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76" y="2583129"/>
            <a:ext cx="3546673" cy="199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7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sz="1800" dirty="0" smtClean="0"/>
              <a:t>Energieversorgung Rue, Kai, Bo</a:t>
            </a:r>
            <a:endParaRPr lang="en-US" sz="1800" dirty="0"/>
          </a:p>
        </p:txBody>
      </p:sp>
      <p:pic>
        <p:nvPicPr>
          <p:cNvPr id="7" name="Grafik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" y="1203598"/>
            <a:ext cx="8308975" cy="293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2721729" y="3763078"/>
            <a:ext cx="22862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/>
              <a:t>Wärme durch Kesselanlagen</a:t>
            </a:r>
          </a:p>
        </p:txBody>
      </p:sp>
      <p:sp>
        <p:nvSpPr>
          <p:cNvPr id="8" name="Foliennummernplatzhalter 5"/>
          <p:cNvSpPr txBox="1">
            <a:spLocks/>
          </p:cNvSpPr>
          <p:nvPr/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defPPr>
              <a:defRPr lang="de-DE"/>
            </a:defPPr>
            <a:lvl1pPr marL="0" algn="r" defTabSz="914341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457171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1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12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83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54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24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95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66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6AE60A-B69C-4790-82F7-3882EDF23186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52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sz="1800" dirty="0" smtClean="0"/>
              <a:t>Eigenversorgung - Wunsch und Realität</a:t>
            </a:r>
            <a:endParaRPr lang="en-US" sz="1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5"/>
          <a:stretch/>
        </p:blipFill>
        <p:spPr bwMode="auto">
          <a:xfrm>
            <a:off x="5711936" y="3579862"/>
            <a:ext cx="3309533" cy="48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5711936" y="4011910"/>
            <a:ext cx="33095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smtClean="0"/>
              <a:t>2 Wochen Strombedarf in Bochum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2"/>
          <a:stretch/>
        </p:blipFill>
        <p:spPr bwMode="auto">
          <a:xfrm>
            <a:off x="5711936" y="4299362"/>
            <a:ext cx="3309533" cy="329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5711936" y="4587394"/>
            <a:ext cx="33095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smtClean="0"/>
              <a:t>2 Wochen Wärmebedarf in Rüsselsheim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79512" y="926104"/>
            <a:ext cx="28803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Einerseits…</a:t>
            </a:r>
          </a:p>
          <a:p>
            <a:pPr algn="ctr"/>
            <a:endParaRPr lang="de-DE" dirty="0" smtClean="0"/>
          </a:p>
          <a:p>
            <a:r>
              <a:rPr lang="de-DE" sz="1600" dirty="0"/>
              <a:t>D</a:t>
            </a:r>
            <a:r>
              <a:rPr lang="de-DE" sz="1600" dirty="0" smtClean="0"/>
              <a:t>as Ziel, </a:t>
            </a:r>
            <a:r>
              <a:rPr lang="de-DE" sz="1600" dirty="0"/>
              <a:t>Standorte verlässlich und günstig mit Strom / Wärme </a:t>
            </a:r>
            <a:r>
              <a:rPr lang="de-DE" sz="1600" dirty="0" smtClean="0"/>
              <a:t>durch </a:t>
            </a:r>
            <a:r>
              <a:rPr lang="de-DE" sz="1600" dirty="0"/>
              <a:t>eigene </a:t>
            </a:r>
            <a:r>
              <a:rPr lang="de-DE" sz="1600" dirty="0" smtClean="0"/>
              <a:t>Erzeugungsanlagen zu versorgen </a:t>
            </a:r>
            <a:endParaRPr lang="de-DE" sz="1600" dirty="0"/>
          </a:p>
        </p:txBody>
      </p:sp>
      <p:sp>
        <p:nvSpPr>
          <p:cNvPr id="10" name="Textfeld 9"/>
          <p:cNvSpPr txBox="1"/>
          <p:nvPr/>
        </p:nvSpPr>
        <p:spPr>
          <a:xfrm>
            <a:off x="5724128" y="926104"/>
            <a:ext cx="324036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Andererseits…</a:t>
            </a:r>
          </a:p>
          <a:p>
            <a:pPr algn="ctr"/>
            <a:endParaRPr lang="de-DE" b="1" dirty="0" smtClean="0"/>
          </a:p>
          <a:p>
            <a:r>
              <a:rPr lang="de-DE" sz="1600" dirty="0" smtClean="0"/>
              <a:t>Hohe Dynamik in der Realität</a:t>
            </a: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Strom-/Wärmebedarfe variieren stark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Bedarfe passen nicht optimal zu den Erzeugungsanlagen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Kosten für Erzeugung schwanken, abhängig </a:t>
            </a:r>
            <a:r>
              <a:rPr lang="de-DE" sz="1400" dirty="0" smtClean="0"/>
              <a:t>von </a:t>
            </a:r>
            <a:r>
              <a:rPr lang="de-DE" sz="1400" dirty="0"/>
              <a:t>dynamischer Maschineneffizienz und </a:t>
            </a:r>
            <a:r>
              <a:rPr lang="de-DE" sz="1400" dirty="0" smtClean="0"/>
              <a:t>technischen Restriktionen</a:t>
            </a:r>
            <a:endParaRPr lang="de-DE" sz="1400" dirty="0"/>
          </a:p>
        </p:txBody>
      </p:sp>
      <p:pic>
        <p:nvPicPr>
          <p:cNvPr id="11" name="Picture 5" descr="C:\Users\bhi\Downloads\justice-2071621_128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3848" y="1542161"/>
            <a:ext cx="2254314" cy="136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  <p:sp>
        <p:nvSpPr>
          <p:cNvPr id="13" name="Foliennummernplatzhalter 5"/>
          <p:cNvSpPr txBox="1">
            <a:spLocks/>
          </p:cNvSpPr>
          <p:nvPr/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defPPr>
              <a:defRPr lang="de-DE"/>
            </a:defPPr>
            <a:lvl1pPr marL="0" algn="r" defTabSz="914341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457171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1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12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83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54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24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95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66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6AE60A-B69C-4790-82F7-3882EDF23186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687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sz="1800" dirty="0" smtClean="0"/>
              <a:t>Stromvermarktung</a:t>
            </a:r>
            <a:endParaRPr lang="en-US" sz="1800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531285" y="1851670"/>
            <a:ext cx="4184731" cy="3116942"/>
            <a:chOff x="35496" y="843558"/>
            <a:chExt cx="5344330" cy="4053046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342"/>
            <a:stretch/>
          </p:blipFill>
          <p:spPr bwMode="auto">
            <a:xfrm>
              <a:off x="35496" y="843558"/>
              <a:ext cx="5344330" cy="4053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feld 5"/>
            <p:cNvSpPr txBox="1"/>
            <p:nvPr/>
          </p:nvSpPr>
          <p:spPr>
            <a:xfrm>
              <a:off x="387992" y="1707654"/>
              <a:ext cx="2296388" cy="1983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 smtClean="0"/>
                <a:t>Strombedarf kleiner als mögliche </a:t>
              </a:r>
            </a:p>
            <a:p>
              <a:pPr algn="ctr"/>
              <a:r>
                <a:rPr lang="de-DE" sz="2000" b="1" dirty="0" smtClean="0"/>
                <a:t>Stromer-zeugung</a:t>
              </a:r>
            </a:p>
          </p:txBody>
        </p:sp>
      </p:grpSp>
      <p:sp>
        <p:nvSpPr>
          <p:cNvPr id="7" name="Textfeld 6"/>
          <p:cNvSpPr txBox="1"/>
          <p:nvPr/>
        </p:nvSpPr>
        <p:spPr>
          <a:xfrm>
            <a:off x="4788024" y="1851670"/>
            <a:ext cx="417646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Die Anlagen könnten mehr Strom erzeugen, als in den Werken benötigt wird.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Stromvermarktung sinnvoll, wenn lukrativ!</a:t>
            </a:r>
          </a:p>
          <a:p>
            <a:pPr marL="742921" lvl="1" indent="-285750">
              <a:buFont typeface="Arial" panose="020B0604020202020204" pitchFamily="34" charset="0"/>
              <a:buChar char="•"/>
            </a:pPr>
            <a:r>
              <a:rPr lang="de-DE" sz="1200" dirty="0"/>
              <a:t>Ab welchem Preis ist der Stromhandel sinnvoll?</a:t>
            </a:r>
          </a:p>
          <a:p>
            <a:pPr marL="742921" lvl="1" indent="-285750">
              <a:buFont typeface="Arial" panose="020B0604020202020204" pitchFamily="34" charset="0"/>
              <a:buChar char="•"/>
            </a:pPr>
            <a:r>
              <a:rPr lang="de-DE" sz="1200" dirty="0" smtClean="0"/>
              <a:t>Welche Stromprodukte sollten verkauft werden?</a:t>
            </a:r>
          </a:p>
          <a:p>
            <a:pPr marL="742921" lvl="1" indent="-285750">
              <a:buFont typeface="Arial" panose="020B0604020202020204" pitchFamily="34" charset="0"/>
              <a:buChar char="•"/>
            </a:pPr>
            <a:r>
              <a:rPr lang="de-DE" sz="1200" dirty="0" smtClean="0"/>
              <a:t>Über welche Zeitperiode sollte verkauft werden?</a:t>
            </a:r>
          </a:p>
          <a:p>
            <a:pPr marL="742921" lvl="1" indent="-285750">
              <a:buFont typeface="Arial" panose="020B0604020202020204" pitchFamily="34" charset="0"/>
              <a:buChar char="•"/>
            </a:pPr>
            <a:r>
              <a:rPr lang="de-DE" sz="1200" dirty="0" smtClean="0"/>
              <a:t>Was kostet die Erzeugung zu welchem Zeitpunkt?</a:t>
            </a:r>
          </a:p>
          <a:p>
            <a:pPr marL="742921" lvl="1" indent="-285750">
              <a:buFont typeface="Arial" panose="020B0604020202020204" pitchFamily="34" charset="0"/>
              <a:buChar char="•"/>
            </a:pPr>
            <a:r>
              <a:rPr lang="de-DE" sz="1200" dirty="0" smtClean="0"/>
              <a:t>Soll Wärme durch </a:t>
            </a:r>
            <a:r>
              <a:rPr lang="de-DE" sz="1200" dirty="0" err="1" smtClean="0"/>
              <a:t>GuD</a:t>
            </a:r>
            <a:r>
              <a:rPr lang="de-DE" sz="1200" dirty="0" smtClean="0"/>
              <a:t> oder durch Kesselanlagen erzeugt werden?</a:t>
            </a:r>
          </a:p>
          <a:p>
            <a:pPr marL="742921" lvl="1" indent="-285750">
              <a:buFont typeface="Arial" panose="020B0604020202020204" pitchFamily="34" charset="0"/>
              <a:buChar char="•"/>
            </a:pPr>
            <a:r>
              <a:rPr lang="de-DE" sz="1200" dirty="0" smtClean="0"/>
              <a:t>…</a:t>
            </a:r>
          </a:p>
        </p:txBody>
      </p:sp>
      <p:pic>
        <p:nvPicPr>
          <p:cNvPr id="8" name="Grafik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95536" y="919386"/>
            <a:ext cx="8568952" cy="923330"/>
          </a:xfrm>
          <a:prstGeom prst="rect">
            <a:avLst/>
          </a:prstGeom>
          <a:solidFill>
            <a:srgbClr val="FFD9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u="sng" dirty="0" smtClean="0"/>
              <a:t>Querverbundoptimierung</a:t>
            </a:r>
            <a:r>
              <a:rPr lang="de-DE" b="1" dirty="0" smtClean="0"/>
              <a:t>: </a:t>
            </a:r>
          </a:p>
          <a:p>
            <a:pPr algn="ctr"/>
            <a:r>
              <a:rPr lang="de-DE" b="1" dirty="0" smtClean="0"/>
              <a:t>Größtmögliche Marge im Stromverkauf mit</a:t>
            </a:r>
          </a:p>
          <a:p>
            <a:pPr algn="ctr"/>
            <a:r>
              <a:rPr lang="de-DE" b="1" dirty="0" smtClean="0"/>
              <a:t>geringsten Kosten für Strom-/Wärmeerzeugung</a:t>
            </a:r>
            <a:endParaRPr lang="de-DE" b="1" dirty="0"/>
          </a:p>
        </p:txBody>
      </p:sp>
      <p:sp>
        <p:nvSpPr>
          <p:cNvPr id="10" name="Foliennummernplatzhalter 5"/>
          <p:cNvSpPr txBox="1">
            <a:spLocks/>
          </p:cNvSpPr>
          <p:nvPr/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defPPr>
              <a:defRPr lang="de-DE"/>
            </a:defPPr>
            <a:lvl1pPr marL="0" algn="r" defTabSz="914341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457171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1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12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83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54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24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95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66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6AE60A-B69C-4790-82F7-3882EDF23186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779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19658"/>
            <a:ext cx="1899920" cy="723900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3535" y="811255"/>
            <a:ext cx="2627784" cy="43349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179512" y="195486"/>
            <a:ext cx="7304400" cy="367200"/>
          </a:xfrm>
        </p:spPr>
        <p:txBody>
          <a:bodyPr/>
          <a:lstStyle/>
          <a:p>
            <a:r>
              <a:rPr lang="de-DE" sz="1800" dirty="0"/>
              <a:t>Dynamik macht das Leben Schwer</a:t>
            </a:r>
          </a:p>
          <a:p>
            <a:r>
              <a:rPr lang="de-DE" sz="1800" dirty="0"/>
              <a:t>Querverbundoptimierung</a:t>
            </a:r>
            <a:endParaRPr lang="en-US" sz="1800" dirty="0"/>
          </a:p>
        </p:txBody>
      </p:sp>
      <p:pic>
        <p:nvPicPr>
          <p:cNvPr id="5" name="Picture 2" descr="C:\Users\bhi\Downloads\man-1282232_19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797357"/>
            <a:ext cx="6516216" cy="436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liennummernplatzhalter 5"/>
          <p:cNvSpPr txBox="1">
            <a:spLocks/>
          </p:cNvSpPr>
          <p:nvPr/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defPPr>
              <a:defRPr lang="de-DE"/>
            </a:defPPr>
            <a:lvl1pPr marL="0" algn="r" defTabSz="914341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457171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1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12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83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54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24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95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66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6AE60A-B69C-4790-82F7-3882EDF23186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32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19658"/>
            <a:ext cx="1899920" cy="723900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3535" y="805872"/>
            <a:ext cx="2627784" cy="43403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179512" y="195486"/>
            <a:ext cx="7304400" cy="367200"/>
          </a:xfrm>
        </p:spPr>
        <p:txBody>
          <a:bodyPr/>
          <a:lstStyle/>
          <a:p>
            <a:r>
              <a:rPr lang="de-DE" sz="1800" dirty="0" smtClean="0"/>
              <a:t>Dynamik macht das Leben Schwer</a:t>
            </a:r>
          </a:p>
          <a:p>
            <a:r>
              <a:rPr lang="de-DE" sz="1800" dirty="0" smtClean="0"/>
              <a:t>Querverbundoptimierung</a:t>
            </a:r>
            <a:endParaRPr lang="en-US" sz="1800" dirty="0"/>
          </a:p>
        </p:txBody>
      </p:sp>
      <p:pic>
        <p:nvPicPr>
          <p:cNvPr id="5" name="Picture 2" descr="C:\Users\bhi\Downloads\man-1282232_19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791933"/>
            <a:ext cx="6516216" cy="437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bgerundetes Rechteck 14"/>
          <p:cNvSpPr/>
          <p:nvPr/>
        </p:nvSpPr>
        <p:spPr>
          <a:xfrm>
            <a:off x="107504" y="831366"/>
            <a:ext cx="2304256" cy="654916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>
                <a:solidFill>
                  <a:schemeClr val="tx1"/>
                </a:solidFill>
              </a:rPr>
              <a:t>Wie hoch wird Strombedarf</a:t>
            </a:r>
            <a:r>
              <a:rPr lang="de-DE" sz="1200" b="1" dirty="0" smtClean="0">
                <a:solidFill>
                  <a:schemeClr val="tx1"/>
                </a:solidFill>
              </a:rPr>
              <a:t>?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107504" y="1535676"/>
            <a:ext cx="2304256" cy="654916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 smtClean="0">
                <a:solidFill>
                  <a:schemeClr val="tx1"/>
                </a:solidFill>
              </a:rPr>
              <a:t>Wie hoch wird Wärmebedarf?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107504" y="2239986"/>
            <a:ext cx="2304256" cy="654916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>
                <a:solidFill>
                  <a:schemeClr val="tx1"/>
                </a:solidFill>
              </a:rPr>
              <a:t>Effizienz der </a:t>
            </a:r>
            <a:r>
              <a:rPr lang="de-DE" sz="1200" b="1" dirty="0" smtClean="0">
                <a:solidFill>
                  <a:schemeClr val="tx1"/>
                </a:solidFill>
              </a:rPr>
              <a:t>Stromerzeugungsanlagen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07504" y="2944296"/>
            <a:ext cx="2304256" cy="654916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 smtClean="0">
                <a:solidFill>
                  <a:schemeClr val="tx1"/>
                </a:solidFill>
              </a:rPr>
              <a:t>Was kostet die Stromerzeugung für welche Mengen wann?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107504" y="3648606"/>
            <a:ext cx="2304256" cy="654916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>
                <a:solidFill>
                  <a:schemeClr val="tx1"/>
                </a:solidFill>
              </a:rPr>
              <a:t>Was soll an der Strombörse </a:t>
            </a:r>
            <a:r>
              <a:rPr lang="de-DE" sz="1200" b="1" dirty="0" smtClean="0">
                <a:solidFill>
                  <a:schemeClr val="tx1"/>
                </a:solidFill>
              </a:rPr>
              <a:t>verkauft/gekauft </a:t>
            </a:r>
            <a:r>
              <a:rPr lang="de-DE" sz="1200" b="1" dirty="0">
                <a:solidFill>
                  <a:schemeClr val="tx1"/>
                </a:solidFill>
              </a:rPr>
              <a:t>werden</a:t>
            </a:r>
            <a:r>
              <a:rPr lang="de-DE" sz="1200" b="1" dirty="0" smtClean="0">
                <a:solidFill>
                  <a:schemeClr val="tx1"/>
                </a:solidFill>
              </a:rPr>
              <a:t>?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107504" y="4352914"/>
            <a:ext cx="2304256" cy="654916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>
                <a:solidFill>
                  <a:schemeClr val="tx1"/>
                </a:solidFill>
              </a:rPr>
              <a:t>Wie sollen </a:t>
            </a:r>
            <a:r>
              <a:rPr lang="de-DE" sz="1200" b="1" dirty="0" smtClean="0">
                <a:solidFill>
                  <a:schemeClr val="tx1"/>
                </a:solidFill>
              </a:rPr>
              <a:t>Erzeugungs-anlagen gefahren </a:t>
            </a:r>
            <a:r>
              <a:rPr lang="de-DE" sz="1200" b="1" dirty="0">
                <a:solidFill>
                  <a:schemeClr val="tx1"/>
                </a:solidFill>
              </a:rPr>
              <a:t>werden?</a:t>
            </a:r>
          </a:p>
        </p:txBody>
      </p:sp>
      <p:sp>
        <p:nvSpPr>
          <p:cNvPr id="21" name="Abgerundetes Rechteck 20"/>
          <p:cNvSpPr/>
          <p:nvPr/>
        </p:nvSpPr>
        <p:spPr>
          <a:xfrm>
            <a:off x="2420397" y="831366"/>
            <a:ext cx="6668011" cy="654916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 smtClean="0">
                <a:solidFill>
                  <a:schemeClr val="tx1"/>
                </a:solidFill>
              </a:rPr>
              <a:t>Stromprognose für Rüsselsheim: Car Manufacturing, Power Train und Non-Manufacturing sowie für Kaiserslautern und Bochum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22" name="Abgerundetes Rechteck 21"/>
          <p:cNvSpPr/>
          <p:nvPr/>
        </p:nvSpPr>
        <p:spPr>
          <a:xfrm>
            <a:off x="2420397" y="1535676"/>
            <a:ext cx="6668011" cy="654916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 smtClean="0">
                <a:solidFill>
                  <a:schemeClr val="tx1"/>
                </a:solidFill>
              </a:rPr>
              <a:t>Wärmeprognose für Rüsselsheim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23" name="Abgerundetes Rechteck 22"/>
          <p:cNvSpPr/>
          <p:nvPr/>
        </p:nvSpPr>
        <p:spPr>
          <a:xfrm>
            <a:off x="2420397" y="2239986"/>
            <a:ext cx="6668011" cy="654916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 smtClean="0">
                <a:solidFill>
                  <a:schemeClr val="tx1"/>
                </a:solidFill>
              </a:rPr>
              <a:t>Effizienz abhängig vom Wetter, von den Wartungsaktivitäten und von der zu erzeugenden Strommenge, vom Brennstoffnutzungsgrad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24" name="Abgerundetes Rechteck 23"/>
          <p:cNvSpPr/>
          <p:nvPr/>
        </p:nvSpPr>
        <p:spPr>
          <a:xfrm>
            <a:off x="2420397" y="2944296"/>
            <a:ext cx="6668011" cy="654916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 smtClean="0">
                <a:solidFill>
                  <a:schemeClr val="tx1"/>
                </a:solidFill>
              </a:rPr>
              <a:t>Kosten abhängig von Gaskosten, Effizienz der Anlage, Strom-Begleitkosten wie bspw. EEG-Steuer (unterschiedlich pro Standort), Netzkosten, CO2-Emissionskosten, …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25" name="Abgerundetes Rechteck 24"/>
          <p:cNvSpPr/>
          <p:nvPr/>
        </p:nvSpPr>
        <p:spPr>
          <a:xfrm>
            <a:off x="2420397" y="3648606"/>
            <a:ext cx="6668011" cy="654916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 smtClean="0">
                <a:solidFill>
                  <a:schemeClr val="tx1"/>
                </a:solidFill>
              </a:rPr>
              <a:t>Unterschiedlichste Stromprodukte mit unterschiedlichen Preisen, unterschiedlichen Zeitintervallen </a:t>
            </a:r>
            <a:r>
              <a:rPr lang="de-DE" sz="1200" b="1" dirty="0">
                <a:solidFill>
                  <a:schemeClr val="tx1"/>
                </a:solidFill>
              </a:rPr>
              <a:t>und Restriktionen </a:t>
            </a:r>
            <a:r>
              <a:rPr lang="de-DE" sz="1200" dirty="0">
                <a:solidFill>
                  <a:schemeClr val="tx1"/>
                </a:solidFill>
              </a:rPr>
              <a:t>(</a:t>
            </a:r>
            <a:r>
              <a:rPr lang="de-DE" sz="1200" dirty="0" smtClean="0">
                <a:solidFill>
                  <a:schemeClr val="tx1"/>
                </a:solidFill>
              </a:rPr>
              <a:t>Sekundärreserve, Minutenreserve, diverse Fixed Products, Stundenhandel, 15-Minuten-Handel, Notfall-Handel)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26" name="Abgerundetes Rechteck 25"/>
          <p:cNvSpPr/>
          <p:nvPr/>
        </p:nvSpPr>
        <p:spPr>
          <a:xfrm>
            <a:off x="2420397" y="4352914"/>
            <a:ext cx="6668011" cy="654916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 smtClean="0">
                <a:solidFill>
                  <a:schemeClr val="tx1"/>
                </a:solidFill>
              </a:rPr>
              <a:t>Empfehlung für Gas-Dampf-Turbine (Wärme/Strom) und Kesselanlagen (Wärme)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27" name="Foliennummernplatzhalter 5"/>
          <p:cNvSpPr txBox="1">
            <a:spLocks/>
          </p:cNvSpPr>
          <p:nvPr/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defPPr>
              <a:defRPr lang="de-DE"/>
            </a:defPPr>
            <a:lvl1pPr marL="0" algn="r" defTabSz="914341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457171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1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12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83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54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24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95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66" algn="l" defTabSz="91434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6AE60A-B69C-4790-82F7-3882EDF23186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419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sz="1800" dirty="0" smtClean="0"/>
              <a:t>Selbstlernende </a:t>
            </a:r>
            <a:r>
              <a:rPr lang="de-DE" sz="1800" dirty="0" err="1" smtClean="0"/>
              <a:t>Predictive-Intelligence</a:t>
            </a:r>
            <a:endParaRPr lang="en-US" sz="18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"/>
          <a:stretch/>
        </p:blipFill>
        <p:spPr bwMode="auto">
          <a:xfrm>
            <a:off x="179512" y="830036"/>
            <a:ext cx="5625571" cy="397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6228184" y="1635646"/>
            <a:ext cx="262206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Überblick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Mengen und Euro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Für Wärme und Strom </a:t>
            </a:r>
            <a:br>
              <a:rPr lang="de-DE" sz="1600" dirty="0" smtClean="0"/>
            </a:br>
            <a:r>
              <a:rPr lang="de-DE" sz="1600" dirty="0" smtClean="0"/>
              <a:t>für Verbrauch und Erzeugung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Sowie Stromhandel</a:t>
            </a:r>
          </a:p>
        </p:txBody>
      </p:sp>
      <p:pic>
        <p:nvPicPr>
          <p:cNvPr id="10" name="Grafik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  <p:sp>
        <p:nvSpPr>
          <p:cNvPr id="8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fld id="{6C6AE60A-B69C-4790-82F7-3882EDF23186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503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6102293" y="1262246"/>
            <a:ext cx="30417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Optimale Empfehlungen für den Stromhandel werden berechnet</a:t>
            </a:r>
          </a:p>
          <a:p>
            <a:pPr algn="ctr"/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Für die nächsten 13 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Für unterschiedliche Stromprodukte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Unter Berücksichtigung der erzielbaren Preise der Strombörse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03" y="1258946"/>
            <a:ext cx="5946290" cy="2824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Grafik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5486"/>
            <a:ext cx="1899920" cy="723900"/>
          </a:xfrm>
          <a:prstGeom prst="rect">
            <a:avLst/>
          </a:prstGeom>
        </p:spPr>
      </p:pic>
      <p:sp>
        <p:nvSpPr>
          <p:cNvPr id="11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sz="1800" dirty="0" smtClean="0"/>
              <a:t>Selbstlernende </a:t>
            </a:r>
            <a:r>
              <a:rPr lang="de-DE" sz="1800" dirty="0" err="1" smtClean="0"/>
              <a:t>Predictive-Intelligence</a:t>
            </a:r>
            <a:endParaRPr lang="en-US" sz="1800" dirty="0"/>
          </a:p>
        </p:txBody>
      </p:sp>
      <p:sp>
        <p:nvSpPr>
          <p:cNvPr id="8" name="Textfeld 7"/>
          <p:cNvSpPr txBox="1"/>
          <p:nvPr/>
        </p:nvSpPr>
        <p:spPr>
          <a:xfrm>
            <a:off x="179512" y="4155926"/>
            <a:ext cx="8568952" cy="523220"/>
          </a:xfrm>
          <a:prstGeom prst="rect">
            <a:avLst/>
          </a:prstGeom>
          <a:solidFill>
            <a:srgbClr val="FFD9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u="sng" dirty="0" smtClean="0"/>
              <a:t>Ziel: Querverbundoptimierung</a:t>
            </a:r>
            <a:r>
              <a:rPr lang="de-DE" sz="1400" b="1" dirty="0" smtClean="0"/>
              <a:t>: </a:t>
            </a:r>
          </a:p>
          <a:p>
            <a:pPr algn="ctr"/>
            <a:r>
              <a:rPr lang="de-DE" sz="1400" b="1" dirty="0" smtClean="0"/>
              <a:t>Größtmögliche Marge im Stromverkauf mit geringsten Kosten für Strom-/Wärmeerzeugung</a:t>
            </a:r>
            <a:endParaRPr lang="de-DE" sz="1400" b="1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8018040" y="4929280"/>
            <a:ext cx="1090464" cy="234758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fld id="{6C6AE60A-B69C-4790-82F7-3882EDF23186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243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_OPEL_16_9_white">
  <a:themeElements>
    <a:clrScheme name="Benutzerdefiniert 2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F7D900"/>
      </a:accent1>
      <a:accent2>
        <a:srgbClr val="000000"/>
      </a:accent2>
      <a:accent3>
        <a:srgbClr val="D8D8D8"/>
      </a:accent3>
      <a:accent4>
        <a:srgbClr val="7F7F7F"/>
      </a:accent4>
      <a:accent5>
        <a:srgbClr val="595959"/>
      </a:accent5>
      <a:accent6>
        <a:srgbClr val="000000"/>
      </a:accent6>
      <a:hlink>
        <a:srgbClr val="000000"/>
      </a:hlink>
      <a:folHlink>
        <a:srgbClr val="7F7F7F"/>
      </a:folHlink>
    </a:clrScheme>
    <a:fontScheme name="Benutzerdefiniert 1">
      <a:majorFont>
        <a:latin typeface="Opel Sans Condensed"/>
        <a:ea typeface=""/>
        <a:cs typeface=""/>
      </a:majorFont>
      <a:minorFont>
        <a:latin typeface="Opel Sans Condensed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_OPEL_16_9" id="{A9B31F2F-9C46-4595-9C55-918673494C6A}" vid="{EDEA5E01-9C83-4FA5-A436-EE7486326A9B}"/>
    </a:ext>
  </a:extLst>
</a:theme>
</file>

<file path=ppt/theme/theme2.xml><?xml version="1.0" encoding="utf-8"?>
<a:theme xmlns:a="http://schemas.openxmlformats.org/drawingml/2006/main" name="1_Master_OPEL_16_9_white">
  <a:themeElements>
    <a:clrScheme name="Benutzerdefiniert 2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F7D900"/>
      </a:accent1>
      <a:accent2>
        <a:srgbClr val="000000"/>
      </a:accent2>
      <a:accent3>
        <a:srgbClr val="D8D8D8"/>
      </a:accent3>
      <a:accent4>
        <a:srgbClr val="7F7F7F"/>
      </a:accent4>
      <a:accent5>
        <a:srgbClr val="595959"/>
      </a:accent5>
      <a:accent6>
        <a:srgbClr val="000000"/>
      </a:accent6>
      <a:hlink>
        <a:srgbClr val="000000"/>
      </a:hlink>
      <a:folHlink>
        <a:srgbClr val="7F7F7F"/>
      </a:folHlink>
    </a:clrScheme>
    <a:fontScheme name="Benutzerdefiniert 1">
      <a:majorFont>
        <a:latin typeface="Opel Sans Condensed"/>
        <a:ea typeface=""/>
        <a:cs typeface=""/>
      </a:majorFont>
      <a:minorFont>
        <a:latin typeface="Opel Sans Condensed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_OPEL_16_9" id="{A9B31F2F-9C46-4595-9C55-918673494C6A}" vid="{EDEA5E01-9C83-4FA5-A436-EE7486326A9B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DE037CBBB0B448A55D638BE2279276" ma:contentTypeVersion="0" ma:contentTypeDescription="Create a new document." ma:contentTypeScope="" ma:versionID="3f47d632b58c55f9f55356ae01ae9d5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661e2085b5272d25062c20e97ca0d6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6B4BB4-747D-4245-ADBF-B20A723AC4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ED55B7A-BCD9-4602-88A9-FC117F1365D6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447ED4B-C742-4276-B0FB-D29163FFE2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671</Words>
  <Application>Microsoft Office PowerPoint</Application>
  <PresentationFormat>Bildschirmpräsentation (16:9)</PresentationFormat>
  <Paragraphs>184</Paragraphs>
  <Slides>16</Slides>
  <Notes>4</Notes>
  <HiddenSlides>4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16</vt:i4>
      </vt:variant>
    </vt:vector>
  </HeadingPairs>
  <TitlesOfParts>
    <vt:vector size="26" baseType="lpstr">
      <vt:lpstr>MS PGothic</vt:lpstr>
      <vt:lpstr>Andale Mono</vt:lpstr>
      <vt:lpstr>Arial</vt:lpstr>
      <vt:lpstr>Calibri</vt:lpstr>
      <vt:lpstr>Corbel</vt:lpstr>
      <vt:lpstr>Opel Sans Condensed</vt:lpstr>
      <vt:lpstr>Opel Sans Condensed Carline</vt:lpstr>
      <vt:lpstr>ヒラギノ角ゴ Pro W3</vt:lpstr>
      <vt:lpstr>Master_OPEL_16_9_white</vt:lpstr>
      <vt:lpstr>1_Master_OPEL_16_9_white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bhi</dc:creator>
  <cp:lastModifiedBy>bhi</cp:lastModifiedBy>
  <cp:revision>2686</cp:revision>
  <dcterms:created xsi:type="dcterms:W3CDTF">2013-12-27T16:19:00Z</dcterms:created>
  <dcterms:modified xsi:type="dcterms:W3CDTF">2019-11-04T10:39:58Z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0x0101000DDE037CBBB0B448A55D638BE2279276</vt:lpwstr>
  </property>
  <property fmtid="{D5CDD505-2E9C-101B-9397-08002B2CF9AE}" pid="3" name="IsMyDocuments">
    <vt:bool>true</vt:bool>
  </property>
</Properties>
</file>